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74" r:id="rId2"/>
    <p:sldId id="256" r:id="rId3"/>
    <p:sldId id="263" r:id="rId4"/>
    <p:sldId id="273" r:id="rId5"/>
    <p:sldId id="265" r:id="rId6"/>
    <p:sldId id="266" r:id="rId7"/>
    <p:sldId id="260" r:id="rId8"/>
    <p:sldId id="261" r:id="rId9"/>
    <p:sldId id="257" r:id="rId10"/>
    <p:sldId id="264" r:id="rId11"/>
    <p:sldId id="267" r:id="rId12"/>
    <p:sldId id="275" r:id="rId13"/>
    <p:sldId id="258" r:id="rId14"/>
    <p:sldId id="270" r:id="rId15"/>
    <p:sldId id="276" r:id="rId16"/>
    <p:sldId id="268" r:id="rId17"/>
    <p:sldId id="269" r:id="rId18"/>
    <p:sldId id="271" r:id="rId19"/>
    <p:sldId id="272" r:id="rId20"/>
    <p:sldId id="277" r:id="rId21"/>
  </p:sldIdLst>
  <p:sldSz cx="9144000" cy="6858000" type="screen4x3"/>
  <p:notesSz cx="7099300"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C1C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35" autoAdjust="0"/>
    <p:restoredTop sz="89027" autoAdjust="0"/>
  </p:normalViewPr>
  <p:slideViewPr>
    <p:cSldViewPr>
      <p:cViewPr>
        <p:scale>
          <a:sx n="118" d="100"/>
          <a:sy n="118" d="100"/>
        </p:scale>
        <p:origin x="-1434" y="216"/>
      </p:cViewPr>
      <p:guideLst>
        <p:guide orient="horz" pos="2160"/>
        <p:guide pos="2880"/>
      </p:guideLst>
    </p:cSldViewPr>
  </p:slideViewPr>
  <p:notesTextViewPr>
    <p:cViewPr>
      <p:scale>
        <a:sx n="1" d="1"/>
        <a:sy n="1" d="1"/>
      </p:scale>
      <p:origin x="0" y="0"/>
    </p:cViewPr>
  </p:notesText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2.gif>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76363" cy="511731"/>
          </a:xfrm>
          <a:prstGeom prst="rect">
            <a:avLst/>
          </a:prstGeom>
        </p:spPr>
        <p:txBody>
          <a:bodyPr vert="horz" lIns="99048" tIns="49524" rIns="99048" bIns="49524" rtlCol="0"/>
          <a:lstStyle>
            <a:lvl1pPr algn="l">
              <a:defRPr sz="1300"/>
            </a:lvl1pPr>
          </a:lstStyle>
          <a:p>
            <a:endParaRPr lang="en-US"/>
          </a:p>
        </p:txBody>
      </p:sp>
      <p:sp>
        <p:nvSpPr>
          <p:cNvPr id="3" name="Date Placeholder 2"/>
          <p:cNvSpPr>
            <a:spLocks noGrp="1"/>
          </p:cNvSpPr>
          <p:nvPr>
            <p:ph type="dt" idx="1"/>
          </p:nvPr>
        </p:nvSpPr>
        <p:spPr>
          <a:xfrm>
            <a:off x="4021294" y="0"/>
            <a:ext cx="3076363" cy="511731"/>
          </a:xfrm>
          <a:prstGeom prst="rect">
            <a:avLst/>
          </a:prstGeom>
        </p:spPr>
        <p:txBody>
          <a:bodyPr vert="horz" lIns="99048" tIns="49524" rIns="99048" bIns="49524" rtlCol="0"/>
          <a:lstStyle>
            <a:lvl1pPr algn="r">
              <a:defRPr sz="1300"/>
            </a:lvl1pPr>
          </a:lstStyle>
          <a:p>
            <a:fld id="{99E5730D-2E73-4F6E-AC4F-02B34FF65D79}" type="datetimeFigureOut">
              <a:rPr lang="en-US" smtClean="0"/>
              <a:t>1/10/2018</a:t>
            </a:fld>
            <a:endParaRPr lang="en-US"/>
          </a:p>
        </p:txBody>
      </p:sp>
      <p:sp>
        <p:nvSpPr>
          <p:cNvPr id="4" name="Slide Image Placeholder 3"/>
          <p:cNvSpPr>
            <a:spLocks noGrp="1" noRot="1" noChangeAspect="1"/>
          </p:cNvSpPr>
          <p:nvPr>
            <p:ph type="sldImg" idx="2"/>
          </p:nvPr>
        </p:nvSpPr>
        <p:spPr>
          <a:xfrm>
            <a:off x="992188" y="768350"/>
            <a:ext cx="5114925" cy="3836988"/>
          </a:xfrm>
          <a:prstGeom prst="rect">
            <a:avLst/>
          </a:prstGeom>
          <a:noFill/>
          <a:ln w="12700">
            <a:solidFill>
              <a:prstClr val="black"/>
            </a:solidFill>
          </a:ln>
        </p:spPr>
        <p:txBody>
          <a:bodyPr vert="horz" lIns="99048" tIns="49524" rIns="99048" bIns="49524" rtlCol="0" anchor="ctr"/>
          <a:lstStyle/>
          <a:p>
            <a:endParaRPr lang="en-US"/>
          </a:p>
        </p:txBody>
      </p:sp>
      <p:sp>
        <p:nvSpPr>
          <p:cNvPr id="5" name="Notes Placeholder 4"/>
          <p:cNvSpPr>
            <a:spLocks noGrp="1"/>
          </p:cNvSpPr>
          <p:nvPr>
            <p:ph type="body" sz="quarter" idx="3"/>
          </p:nvPr>
        </p:nvSpPr>
        <p:spPr>
          <a:xfrm>
            <a:off x="709930" y="4861441"/>
            <a:ext cx="5679440" cy="4605576"/>
          </a:xfrm>
          <a:prstGeom prst="rect">
            <a:avLst/>
          </a:prstGeom>
        </p:spPr>
        <p:txBody>
          <a:bodyPr vert="horz" lIns="99048" tIns="49524" rIns="99048" bIns="49524"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721106"/>
            <a:ext cx="3076363" cy="511731"/>
          </a:xfrm>
          <a:prstGeom prst="rect">
            <a:avLst/>
          </a:prstGeom>
        </p:spPr>
        <p:txBody>
          <a:bodyPr vert="horz" lIns="99048" tIns="49524" rIns="99048" bIns="49524" rtlCol="0" anchor="b"/>
          <a:lstStyle>
            <a:lvl1pPr algn="l">
              <a:defRPr sz="1300"/>
            </a:lvl1pPr>
          </a:lstStyle>
          <a:p>
            <a:endParaRPr lang="en-US"/>
          </a:p>
        </p:txBody>
      </p:sp>
      <p:sp>
        <p:nvSpPr>
          <p:cNvPr id="7" name="Slide Number Placeholder 6"/>
          <p:cNvSpPr>
            <a:spLocks noGrp="1"/>
          </p:cNvSpPr>
          <p:nvPr>
            <p:ph type="sldNum" sz="quarter" idx="5"/>
          </p:nvPr>
        </p:nvSpPr>
        <p:spPr>
          <a:xfrm>
            <a:off x="4021294" y="9721106"/>
            <a:ext cx="3076363" cy="511731"/>
          </a:xfrm>
          <a:prstGeom prst="rect">
            <a:avLst/>
          </a:prstGeom>
        </p:spPr>
        <p:txBody>
          <a:bodyPr vert="horz" lIns="99048" tIns="49524" rIns="99048" bIns="49524" rtlCol="0" anchor="b"/>
          <a:lstStyle>
            <a:lvl1pPr algn="r">
              <a:defRPr sz="1300"/>
            </a:lvl1pPr>
          </a:lstStyle>
          <a:p>
            <a:fld id="{E780AE3C-EB26-4475-8A72-2419B8B0F041}" type="slidenum">
              <a:rPr lang="en-US" smtClean="0"/>
              <a:t>‹Nr.›</a:t>
            </a:fld>
            <a:endParaRPr lang="en-US"/>
          </a:p>
        </p:txBody>
      </p:sp>
    </p:spTree>
    <p:extLst>
      <p:ext uri="{BB962C8B-B14F-4D97-AF65-F5344CB8AC3E}">
        <p14:creationId xmlns:p14="http://schemas.microsoft.com/office/powerpoint/2010/main" val="3338328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de.wikipedia.org/wiki/Operante_Konditionierung"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flexikon.doccheck.com/de/Klaustrophobie" TargetMode="External"/><Relationship Id="rId2" Type="http://schemas.openxmlformats.org/officeDocument/2006/relationships/slide" Target="../slides/slide11.xml"/><Relationship Id="rId1" Type="http://schemas.openxmlformats.org/officeDocument/2006/relationships/notesMaster" Target="../notesMasters/notesMaster1.xml"/><Relationship Id="rId4" Type="http://schemas.openxmlformats.org/officeDocument/2006/relationships/hyperlink" Target="http://flexikon.doccheck.com/de/Lebensqualit%C3%A4t"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de.wikipedia.org/wiki/Operante_Konditionierun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p:cNvSpPr>
            <a:spLocks noGrp="1" noChangeArrowheads="1"/>
          </p:cNvSpPr>
          <p:nvPr>
            <p:ph type="sldNum" sz="quarter" idx="5"/>
          </p:nvPr>
        </p:nvSpPr>
        <p:spPr>
          <a:noFill/>
        </p:spPr>
        <p:txBody>
          <a:bodyPr/>
          <a:lstStyle>
            <a:lvl1pPr>
              <a:defRPr sz="2100">
                <a:solidFill>
                  <a:schemeClr val="tx1"/>
                </a:solidFill>
                <a:latin typeface="AvantGarde Md BT" pitchFamily="34" charset="0"/>
              </a:defRPr>
            </a:lvl1pPr>
            <a:lvl2pPr marL="770885" indent="-296494">
              <a:defRPr sz="2100">
                <a:solidFill>
                  <a:schemeClr val="tx1"/>
                </a:solidFill>
                <a:latin typeface="AvantGarde Md BT" pitchFamily="34" charset="0"/>
              </a:defRPr>
            </a:lvl2pPr>
            <a:lvl3pPr marL="1185977" indent="-237195">
              <a:defRPr sz="2100">
                <a:solidFill>
                  <a:schemeClr val="tx1"/>
                </a:solidFill>
                <a:latin typeface="AvantGarde Md BT" pitchFamily="34" charset="0"/>
              </a:defRPr>
            </a:lvl3pPr>
            <a:lvl4pPr marL="1660368" indent="-237195">
              <a:defRPr sz="2100">
                <a:solidFill>
                  <a:schemeClr val="tx1"/>
                </a:solidFill>
                <a:latin typeface="AvantGarde Md BT" pitchFamily="34" charset="0"/>
              </a:defRPr>
            </a:lvl4pPr>
            <a:lvl5pPr marL="2134758" indent="-237195">
              <a:defRPr sz="2100">
                <a:solidFill>
                  <a:schemeClr val="tx1"/>
                </a:solidFill>
                <a:latin typeface="AvantGarde Md BT" pitchFamily="34" charset="0"/>
              </a:defRPr>
            </a:lvl5pPr>
            <a:lvl6pPr marL="2609149" indent="-237195" eaLnBrk="0" fontAlgn="base" hangingPunct="0">
              <a:spcBef>
                <a:spcPct val="0"/>
              </a:spcBef>
              <a:spcAft>
                <a:spcPct val="0"/>
              </a:spcAft>
              <a:defRPr sz="2100">
                <a:solidFill>
                  <a:schemeClr val="tx1"/>
                </a:solidFill>
                <a:latin typeface="AvantGarde Md BT" pitchFamily="34" charset="0"/>
              </a:defRPr>
            </a:lvl6pPr>
            <a:lvl7pPr marL="3083540" indent="-237195" eaLnBrk="0" fontAlgn="base" hangingPunct="0">
              <a:spcBef>
                <a:spcPct val="0"/>
              </a:spcBef>
              <a:spcAft>
                <a:spcPct val="0"/>
              </a:spcAft>
              <a:defRPr sz="2100">
                <a:solidFill>
                  <a:schemeClr val="tx1"/>
                </a:solidFill>
                <a:latin typeface="AvantGarde Md BT" pitchFamily="34" charset="0"/>
              </a:defRPr>
            </a:lvl7pPr>
            <a:lvl8pPr marL="3557930" indent="-237195" eaLnBrk="0" fontAlgn="base" hangingPunct="0">
              <a:spcBef>
                <a:spcPct val="0"/>
              </a:spcBef>
              <a:spcAft>
                <a:spcPct val="0"/>
              </a:spcAft>
              <a:defRPr sz="2100">
                <a:solidFill>
                  <a:schemeClr val="tx1"/>
                </a:solidFill>
                <a:latin typeface="AvantGarde Md BT" pitchFamily="34" charset="0"/>
              </a:defRPr>
            </a:lvl8pPr>
            <a:lvl9pPr marL="4032321" indent="-237195" eaLnBrk="0" fontAlgn="base" hangingPunct="0">
              <a:spcBef>
                <a:spcPct val="0"/>
              </a:spcBef>
              <a:spcAft>
                <a:spcPct val="0"/>
              </a:spcAft>
              <a:defRPr sz="2100">
                <a:solidFill>
                  <a:schemeClr val="tx1"/>
                </a:solidFill>
                <a:latin typeface="AvantGarde Md BT" pitchFamily="34" charset="0"/>
              </a:defRPr>
            </a:lvl9pPr>
          </a:lstStyle>
          <a:p>
            <a:fld id="{6FFE4971-E126-4EB4-9620-21B0D72BAB57}" type="slidenum">
              <a:rPr lang="en-US" altLang="de-DE" sz="1200">
                <a:latin typeface="Arial" panose="020B0604020202020204" pitchFamily="34" charset="0"/>
              </a:rPr>
              <a:pPr/>
              <a:t>1</a:t>
            </a:fld>
            <a:endParaRPr lang="en-US" altLang="de-DE" sz="1200">
              <a:latin typeface="Arial" panose="020B0604020202020204" pitchFamily="34" charset="0"/>
            </a:endParaRPr>
          </a:p>
        </p:txBody>
      </p:sp>
      <p:sp>
        <p:nvSpPr>
          <p:cNvPr id="6147" name="Rectangle 2"/>
          <p:cNvSpPr>
            <a:spLocks noGrp="1" noRot="1" noChangeAspect="1" noChangeArrowheads="1" noTextEdit="1"/>
          </p:cNvSpPr>
          <p:nvPr>
            <p:ph type="sldImg"/>
          </p:nvPr>
        </p:nvSpPr>
        <p:spPr>
          <a:ln/>
        </p:spPr>
      </p:sp>
      <p:sp>
        <p:nvSpPr>
          <p:cNvPr id="6148" name="Rectangle 3"/>
          <p:cNvSpPr>
            <a:spLocks noGrp="1" noChangeArrowheads="1"/>
          </p:cNvSpPr>
          <p:nvPr>
            <p:ph type="body" idx="1"/>
          </p:nvPr>
        </p:nvSpPr>
        <p:spPr>
          <a:noFill/>
        </p:spPr>
        <p:txBody>
          <a:bodyPr/>
          <a:lstStyle/>
          <a:p>
            <a:pPr eaLnBrk="1" hangingPunct="1"/>
            <a:endParaRPr lang="de-DE" altLang="de-DE" dirty="0" smtClean="0"/>
          </a:p>
        </p:txBody>
      </p:sp>
    </p:spTree>
    <p:extLst>
      <p:ext uri="{BB962C8B-B14F-4D97-AF65-F5344CB8AC3E}">
        <p14:creationId xmlns:p14="http://schemas.microsoft.com/office/powerpoint/2010/main" val="14712774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smtClean="0"/>
              <a:t>Zweifaktorenmodell der Entstehung von Angst und Vermeidung nach</a:t>
            </a:r>
          </a:p>
          <a:p>
            <a:pPr marL="171450" indent="-171450">
              <a:buFontTx/>
              <a:buChar char="-"/>
            </a:pPr>
            <a:r>
              <a:rPr lang="de-DE" dirty="0" err="1" smtClean="0"/>
              <a:t>Mowrer</a:t>
            </a:r>
            <a:r>
              <a:rPr lang="de-DE" dirty="0" smtClean="0"/>
              <a:t> (1947)</a:t>
            </a:r>
          </a:p>
          <a:p>
            <a:pPr marL="171450" indent="-171450">
              <a:buFontTx/>
              <a:buChar char="-"/>
            </a:pPr>
            <a:endParaRPr lang="de-DE" dirty="0" smtClean="0"/>
          </a:p>
          <a:p>
            <a:pPr marL="171450" indent="-171450">
              <a:buFontTx/>
              <a:buChar char="-"/>
            </a:pPr>
            <a:endParaRPr lang="de-DE" dirty="0" smtClean="0"/>
          </a:p>
          <a:p>
            <a:pPr marL="171450" indent="-171450">
              <a:buFontTx/>
              <a:buChar char="-"/>
            </a:pPr>
            <a:r>
              <a:rPr lang="de-DE" dirty="0" smtClean="0"/>
              <a:t>Kontingenz (Lerntheorie), unmittelbare und regelmäßige Konsequenz auf Verhalten, siehe </a:t>
            </a:r>
            <a:r>
              <a:rPr lang="de-DE" dirty="0" smtClean="0">
                <a:hlinkClick r:id="rId3" tooltip="Operante Konditionierung"/>
              </a:rPr>
              <a:t>Operante Konditionierung</a:t>
            </a:r>
            <a:endParaRPr lang="de-DE" dirty="0" smtClean="0"/>
          </a:p>
          <a:p>
            <a:pPr marL="171450" indent="-171450">
              <a:buFontTx/>
              <a:buChar char="-"/>
            </a:pPr>
            <a:endParaRPr lang="de-DE" dirty="0" smtClean="0"/>
          </a:p>
          <a:p>
            <a:pPr marL="171450" indent="-171450">
              <a:buFontTx/>
              <a:buChar char="-"/>
            </a:pPr>
            <a:endParaRPr lang="de-DE" dirty="0" smtClean="0"/>
          </a:p>
          <a:p>
            <a:pPr marL="171450" indent="-171450">
              <a:buFontTx/>
              <a:buChar char="-"/>
            </a:pPr>
            <a:r>
              <a:rPr lang="de-DE" dirty="0" smtClean="0"/>
              <a:t>Unbedingter Stimulus: extremes Angsterlebnis auf einen unbedingten Stimulus (UCS)    Bsp. Autounfall</a:t>
            </a:r>
          </a:p>
          <a:p>
            <a:pPr marL="171450" indent="-171450">
              <a:buFontTx/>
              <a:buChar char="-"/>
            </a:pPr>
            <a:r>
              <a:rPr lang="de-DE" dirty="0" smtClean="0"/>
              <a:t>Unbedingte Reaktion:</a:t>
            </a:r>
            <a:r>
              <a:rPr lang="de-DE" baseline="0" dirty="0" smtClean="0"/>
              <a:t> unbedingte Reaktion (UCR) mit typischen Symptomen einer Panik</a:t>
            </a:r>
          </a:p>
          <a:p>
            <a:pPr marL="171450" indent="-171450">
              <a:buFontTx/>
              <a:buChar char="-"/>
            </a:pPr>
            <a:r>
              <a:rPr lang="de-DE" baseline="0" dirty="0" err="1" smtClean="0"/>
              <a:t>Phobophobie</a:t>
            </a:r>
            <a:r>
              <a:rPr lang="de-DE" baseline="0" dirty="0" smtClean="0"/>
              <a:t> : Phase erhöhter </a:t>
            </a:r>
            <a:r>
              <a:rPr lang="de-DE" baseline="0" dirty="0" err="1" smtClean="0"/>
              <a:t>Angsbereitschaft,Angst</a:t>
            </a:r>
            <a:r>
              <a:rPr lang="de-DE" baseline="0" dirty="0" smtClean="0"/>
              <a:t> vor der Angst</a:t>
            </a:r>
          </a:p>
          <a:p>
            <a:pPr marL="171450" indent="-171450">
              <a:buFontTx/>
              <a:buChar char="-"/>
            </a:pPr>
            <a:r>
              <a:rPr lang="de-DE" baseline="0" dirty="0" smtClean="0"/>
              <a:t>Vermeidung möglicher Auslöser:  Angstvermeidung, negative Verstärkung durch Aufrechterhalten des Vermeidungsverhaltens, Verstärkung der Angstreaktion bei gleicher </a:t>
            </a:r>
            <a:r>
              <a:rPr lang="de-DE" baseline="0" dirty="0" err="1" smtClean="0"/>
              <a:t>Stimulusstärke</a:t>
            </a:r>
            <a:endParaRPr lang="de-DE" baseline="0" dirty="0" smtClean="0"/>
          </a:p>
          <a:p>
            <a:pPr marL="171450" indent="-171450">
              <a:buFontTx/>
              <a:buChar char="-"/>
            </a:pPr>
            <a:r>
              <a:rPr lang="de-DE" baseline="0" dirty="0" smtClean="0"/>
              <a:t>Angstgeneralisierung: Auslösende Reize bekommen immer mehr abstand zum UCS ( Unfall -&gt; die Unfallstrecke -&gt;  Auto fahren -&gt; Haus verlassen)</a:t>
            </a:r>
          </a:p>
          <a:p>
            <a:pPr marL="171450" indent="-171450">
              <a:buFontTx/>
              <a:buChar char="-"/>
            </a:pPr>
            <a:r>
              <a:rPr lang="de-DE" baseline="0" dirty="0" smtClean="0"/>
              <a:t>Lebensumstellung</a:t>
            </a:r>
          </a:p>
        </p:txBody>
      </p:sp>
      <p:sp>
        <p:nvSpPr>
          <p:cNvPr id="4" name="Foliennummernplatzhalter 3"/>
          <p:cNvSpPr>
            <a:spLocks noGrp="1"/>
          </p:cNvSpPr>
          <p:nvPr>
            <p:ph type="sldNum" sz="quarter" idx="10"/>
          </p:nvPr>
        </p:nvSpPr>
        <p:spPr/>
        <p:txBody>
          <a:bodyPr/>
          <a:lstStyle/>
          <a:p>
            <a:fld id="{E780AE3C-EB26-4475-8A72-2419B8B0F041}" type="slidenum">
              <a:rPr lang="en-US" smtClean="0"/>
              <a:t>10</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smtClean="0"/>
              <a:t>Vorreiter der "</a:t>
            </a:r>
            <a:r>
              <a:rPr lang="de-DE" dirty="0" err="1" smtClean="0"/>
              <a:t>exposure</a:t>
            </a:r>
            <a:r>
              <a:rPr lang="de-DE" dirty="0" smtClean="0"/>
              <a:t> </a:t>
            </a:r>
            <a:r>
              <a:rPr lang="de-DE" dirty="0" err="1" smtClean="0"/>
              <a:t>therapy</a:t>
            </a:r>
            <a:r>
              <a:rPr lang="de-DE" dirty="0" smtClean="0"/>
              <a:t>" waren der südafrikanische Psychiater Joseph </a:t>
            </a:r>
            <a:r>
              <a:rPr lang="de-DE" dirty="0" err="1" smtClean="0"/>
              <a:t>Wolpe</a:t>
            </a:r>
            <a:r>
              <a:rPr lang="de-DE" dirty="0" smtClean="0"/>
              <a:t> (1915–1997) und der Verhaltenspsychologe James G. Taylor (1897–1973), deren Techniken bis heute Geltung haben</a:t>
            </a:r>
          </a:p>
          <a:p>
            <a:pPr marL="171450" indent="-171450">
              <a:buFontTx/>
              <a:buChar char="-"/>
            </a:pPr>
            <a:r>
              <a:rPr lang="de-DE" dirty="0" smtClean="0"/>
              <a:t>Konfrontationstherapie gehört zu den effektivsten Therapieformen (</a:t>
            </a:r>
            <a:r>
              <a:rPr lang="de-DE" sz="1200" kern="1200" dirty="0" err="1" smtClean="0">
                <a:solidFill>
                  <a:schemeClr val="tx1"/>
                </a:solidFill>
                <a:latin typeface="+mn-lt"/>
                <a:ea typeface="+mn-ea"/>
                <a:cs typeface="+mn-cs"/>
              </a:rPr>
              <a:t>Wolitzky</a:t>
            </a:r>
            <a:r>
              <a:rPr lang="de-DE" sz="1200" kern="1200" dirty="0" smtClean="0">
                <a:solidFill>
                  <a:schemeClr val="tx1"/>
                </a:solidFill>
                <a:latin typeface="+mn-lt"/>
                <a:ea typeface="+mn-ea"/>
                <a:cs typeface="+mn-cs"/>
              </a:rPr>
              <a:t>-Taylor 2008)</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de-DE" sz="1200" kern="1200" dirty="0" smtClean="0">
                <a:solidFill>
                  <a:schemeClr val="tx1"/>
                </a:solidFill>
                <a:latin typeface="+mn-lt"/>
                <a:ea typeface="+mn-ea"/>
                <a:cs typeface="+mn-cs"/>
              </a:rPr>
              <a:t>Spezifische Phobien gehören zu den am besten behandelbaren </a:t>
            </a:r>
            <a:r>
              <a:rPr lang="en-US" b="1" dirty="0" smtClean="0"/>
              <a:t>(Overcoming Fear of Heights: How to Conquer Acrophobia and Live a Life Without Limits , Antony,</a:t>
            </a:r>
            <a:r>
              <a:rPr lang="en-US" b="1" baseline="0" dirty="0" smtClean="0"/>
              <a:t> M. , </a:t>
            </a:r>
            <a:r>
              <a:rPr lang="en-US" b="1" baseline="0" dirty="0" err="1" smtClean="0"/>
              <a:t>Rowa</a:t>
            </a:r>
            <a:r>
              <a:rPr lang="en-US" b="1" baseline="0" dirty="0" smtClean="0"/>
              <a:t>, K.)</a:t>
            </a:r>
            <a:endParaRPr lang="en-US" b="1" dirty="0" smtClean="0"/>
          </a:p>
          <a:p>
            <a:pPr marL="171450" indent="-171450">
              <a:buFontTx/>
              <a:buChar char="-"/>
            </a:pPr>
            <a:endParaRPr lang="de-DE" dirty="0" smtClean="0"/>
          </a:p>
          <a:p>
            <a:pPr marL="171450" indent="-171450">
              <a:buFontTx/>
              <a:buChar char="-"/>
            </a:pPr>
            <a:endParaRPr lang="de-DE" dirty="0" smtClean="0"/>
          </a:p>
          <a:p>
            <a:pPr marL="171450" marR="0" indent="-171450" algn="l" defTabSz="914400" rtl="0" eaLnBrk="1" fontAlgn="auto" latinLnBrk="0" hangingPunct="1">
              <a:lnSpc>
                <a:spcPct val="100000"/>
              </a:lnSpc>
              <a:spcBef>
                <a:spcPts val="0"/>
              </a:spcBef>
              <a:spcAft>
                <a:spcPts val="0"/>
              </a:spcAft>
              <a:buClrTx/>
              <a:buSzTx/>
              <a:buFontTx/>
              <a:buChar char="-"/>
              <a:tabLst/>
              <a:defRPr/>
            </a:pPr>
            <a:r>
              <a:rPr lang="de-DE" sz="1200" dirty="0" smtClean="0"/>
              <a:t>Vorbereitende Psychotherapie (Psychoedukation) = Patient erhält Information</a:t>
            </a:r>
            <a:r>
              <a:rPr lang="de-DE" sz="1200" baseline="0" dirty="0" smtClean="0"/>
              <a:t> über seine Angst und Erwartungshaltung der Bewältigung durch Therapie, lernt theoretischen Ablauf (Absinken der Angst)</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de-DE" sz="1200" baseline="0" dirty="0" smtClean="0"/>
              <a:t>Exposition</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de-DE" sz="1200" baseline="0" dirty="0" smtClean="0"/>
              <a:t>Bestätigung des Erfolgs , gesteigerte Bewältigungsfähigkeit</a:t>
            </a:r>
            <a:endParaRPr lang="de-DE" sz="1200" dirty="0" smtClean="0"/>
          </a:p>
          <a:p>
            <a:pPr marL="171450" indent="-171450">
              <a:buFontTx/>
              <a:buChar char="-"/>
            </a:pPr>
            <a:endParaRPr lang="de-DE" dirty="0" smtClean="0"/>
          </a:p>
          <a:p>
            <a:pPr marL="171450" indent="-171450">
              <a:buFontTx/>
              <a:buChar char="-"/>
            </a:pPr>
            <a:endParaRPr lang="de-DE" dirty="0" smtClean="0"/>
          </a:p>
          <a:p>
            <a:r>
              <a:rPr lang="de-DE" b="1" dirty="0" smtClean="0"/>
              <a:t>6 Erfolge</a:t>
            </a:r>
          </a:p>
          <a:p>
            <a:r>
              <a:rPr lang="de-DE" dirty="0" smtClean="0"/>
              <a:t>Die Konfrontationstherapie hat sich als wirksame Behandlung erwiesen. Menschen, die an einer sozialen Phobie oder einer Agoraphobie leiden, verzeichnen nach einer Konfrontationstherapie in etwa 80% der Fälle eine Besserung. </a:t>
            </a:r>
          </a:p>
          <a:p>
            <a:r>
              <a:rPr lang="de-DE" dirty="0" smtClean="0"/>
              <a:t>Bei Patienten mit einer spezifischen Phobie (z.B. </a:t>
            </a:r>
            <a:r>
              <a:rPr lang="de-DE" dirty="0" smtClean="0">
                <a:hlinkClick r:id="rId3" tooltip="Klaustrophobie"/>
              </a:rPr>
              <a:t>Klaustrophobie</a:t>
            </a:r>
            <a:r>
              <a:rPr lang="de-DE" dirty="0" smtClean="0"/>
              <a:t>) zeigt sich sogar bei etwa 80 bis 95% der Fälle eine Besserung der </a:t>
            </a:r>
            <a:r>
              <a:rPr lang="de-DE" dirty="0" smtClean="0">
                <a:hlinkClick r:id="rId4" tooltip="Lebensqualität"/>
              </a:rPr>
              <a:t>Lebensqualität</a:t>
            </a:r>
            <a:r>
              <a:rPr lang="de-DE" dirty="0" smtClean="0"/>
              <a:t>. </a:t>
            </a:r>
          </a:p>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11</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Bestandteile eines VR Systems</a:t>
            </a:r>
          </a:p>
          <a:p>
            <a:endParaRPr lang="de-DE" dirty="0" smtClean="0"/>
          </a:p>
          <a:p>
            <a:pPr marL="171450" indent="-171450">
              <a:buFontTx/>
              <a:buChar char="-"/>
            </a:pPr>
            <a:r>
              <a:rPr lang="de-DE" baseline="0" dirty="0" err="1" smtClean="0"/>
              <a:t>Sensory</a:t>
            </a:r>
            <a:r>
              <a:rPr lang="de-DE" baseline="0" dirty="0" smtClean="0"/>
              <a:t> </a:t>
            </a:r>
            <a:r>
              <a:rPr lang="de-DE" baseline="0" dirty="0" err="1" smtClean="0"/>
              <a:t>output</a:t>
            </a:r>
            <a:r>
              <a:rPr lang="de-DE" baseline="0" dirty="0" smtClean="0"/>
              <a:t> </a:t>
            </a:r>
            <a:r>
              <a:rPr lang="de-DE" baseline="0" dirty="0" err="1" smtClean="0"/>
              <a:t>devices</a:t>
            </a:r>
            <a:r>
              <a:rPr lang="de-DE" baseline="0" dirty="0" smtClean="0"/>
              <a:t> (</a:t>
            </a:r>
            <a:r>
              <a:rPr lang="de-DE" baseline="0" dirty="0" err="1" smtClean="0"/>
              <a:t>displays</a:t>
            </a:r>
            <a:r>
              <a:rPr lang="de-DE" baseline="0" dirty="0" smtClean="0"/>
              <a:t>) 	--- </a:t>
            </a:r>
            <a:r>
              <a:rPr lang="de-DE" baseline="0" dirty="0" err="1" smtClean="0"/>
              <a:t>deliver</a:t>
            </a:r>
            <a:r>
              <a:rPr lang="de-DE" baseline="0" dirty="0" smtClean="0"/>
              <a:t> </a:t>
            </a:r>
            <a:r>
              <a:rPr lang="de-DE" baseline="0" dirty="0" err="1" smtClean="0"/>
              <a:t>stimulation</a:t>
            </a:r>
            <a:endParaRPr lang="de-DE" baseline="0" dirty="0" smtClean="0"/>
          </a:p>
          <a:p>
            <a:pPr marL="171450" indent="-171450">
              <a:buFontTx/>
              <a:buChar char="-"/>
            </a:pPr>
            <a:r>
              <a:rPr lang="de-DE" baseline="0" dirty="0" smtClean="0"/>
              <a:t>Sensors 			--- </a:t>
            </a:r>
            <a:r>
              <a:rPr lang="de-DE" baseline="0" dirty="0" err="1" smtClean="0"/>
              <a:t>detect</a:t>
            </a:r>
            <a:r>
              <a:rPr lang="de-DE" baseline="0" dirty="0" smtClean="0"/>
              <a:t> </a:t>
            </a:r>
            <a:r>
              <a:rPr lang="de-DE" baseline="0" dirty="0" err="1" smtClean="0"/>
              <a:t>users</a:t>
            </a:r>
            <a:r>
              <a:rPr lang="de-DE" baseline="0" dirty="0" smtClean="0"/>
              <a:t> </a:t>
            </a:r>
            <a:r>
              <a:rPr lang="de-DE" baseline="0" dirty="0" err="1" smtClean="0"/>
              <a:t>action</a:t>
            </a:r>
            <a:endParaRPr lang="de-DE" baseline="0" dirty="0" smtClean="0"/>
          </a:p>
          <a:p>
            <a:pPr marL="171450" indent="-171450">
              <a:buFontTx/>
              <a:buChar char="-"/>
            </a:pPr>
            <a:r>
              <a:rPr lang="de-DE" baseline="0" dirty="0" smtClean="0"/>
              <a:t>Computer			--- </a:t>
            </a:r>
            <a:r>
              <a:rPr lang="de-DE" baseline="0" dirty="0" err="1" smtClean="0"/>
              <a:t>process</a:t>
            </a:r>
            <a:r>
              <a:rPr lang="de-DE" baseline="0" dirty="0" smtClean="0"/>
              <a:t> </a:t>
            </a:r>
            <a:r>
              <a:rPr lang="de-DE" baseline="0" dirty="0" err="1" smtClean="0"/>
              <a:t>user</a:t>
            </a:r>
            <a:r>
              <a:rPr lang="de-DE" baseline="0" dirty="0" smtClean="0"/>
              <a:t> </a:t>
            </a:r>
            <a:r>
              <a:rPr lang="de-DE" baseline="0" dirty="0" err="1" smtClean="0"/>
              <a:t>action</a:t>
            </a:r>
            <a:r>
              <a:rPr lang="de-DE" baseline="0" dirty="0" smtClean="0"/>
              <a:t> </a:t>
            </a:r>
            <a:r>
              <a:rPr lang="de-DE" baseline="0" dirty="0" err="1" smtClean="0"/>
              <a:t>and</a:t>
            </a:r>
            <a:r>
              <a:rPr lang="de-DE" baseline="0" dirty="0" smtClean="0"/>
              <a:t> </a:t>
            </a:r>
            <a:r>
              <a:rPr lang="de-DE" baseline="0" dirty="0" err="1" smtClean="0"/>
              <a:t>generate</a:t>
            </a:r>
            <a:r>
              <a:rPr lang="de-DE" baseline="0" dirty="0" smtClean="0"/>
              <a:t> </a:t>
            </a:r>
            <a:r>
              <a:rPr lang="de-DE" baseline="0" dirty="0" err="1" smtClean="0"/>
              <a:t>display</a:t>
            </a:r>
            <a:r>
              <a:rPr lang="de-DE" baseline="0" dirty="0" smtClean="0"/>
              <a:t> </a:t>
            </a:r>
            <a:r>
              <a:rPr lang="de-DE" baseline="0" dirty="0" err="1" smtClean="0"/>
              <a:t>output</a:t>
            </a:r>
            <a:endParaRPr lang="de-DE" baseline="0" dirty="0" smtClean="0"/>
          </a:p>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12</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Bestandteile eines VR Systems</a:t>
            </a:r>
          </a:p>
          <a:p>
            <a:endParaRPr lang="de-DE" dirty="0" smtClean="0"/>
          </a:p>
          <a:p>
            <a:pPr marL="171450" indent="-171450">
              <a:buFontTx/>
              <a:buChar char="-"/>
            </a:pPr>
            <a:r>
              <a:rPr lang="de-DE" baseline="0" dirty="0" err="1" smtClean="0"/>
              <a:t>Sensory</a:t>
            </a:r>
            <a:r>
              <a:rPr lang="de-DE" baseline="0" dirty="0" smtClean="0"/>
              <a:t> </a:t>
            </a:r>
            <a:r>
              <a:rPr lang="de-DE" baseline="0" dirty="0" err="1" smtClean="0"/>
              <a:t>output</a:t>
            </a:r>
            <a:r>
              <a:rPr lang="de-DE" baseline="0" dirty="0" smtClean="0"/>
              <a:t> </a:t>
            </a:r>
            <a:r>
              <a:rPr lang="de-DE" baseline="0" dirty="0" err="1" smtClean="0"/>
              <a:t>devices</a:t>
            </a:r>
            <a:r>
              <a:rPr lang="de-DE" baseline="0" dirty="0" smtClean="0"/>
              <a:t> (</a:t>
            </a:r>
            <a:r>
              <a:rPr lang="de-DE" baseline="0" dirty="0" err="1" smtClean="0"/>
              <a:t>displays</a:t>
            </a:r>
            <a:r>
              <a:rPr lang="de-DE" baseline="0" dirty="0" smtClean="0"/>
              <a:t>) 	--- </a:t>
            </a:r>
            <a:r>
              <a:rPr lang="de-DE" baseline="0" dirty="0" err="1" smtClean="0"/>
              <a:t>deliver</a:t>
            </a:r>
            <a:r>
              <a:rPr lang="de-DE" baseline="0" dirty="0" smtClean="0"/>
              <a:t> </a:t>
            </a:r>
            <a:r>
              <a:rPr lang="de-DE" baseline="0" dirty="0" err="1" smtClean="0"/>
              <a:t>stimulation</a:t>
            </a:r>
            <a:r>
              <a:rPr lang="de-DE" baseline="0" dirty="0" smtClean="0"/>
              <a:t>  (</a:t>
            </a:r>
            <a:r>
              <a:rPr lang="de-DE" baseline="0" dirty="0" err="1" smtClean="0"/>
              <a:t>visual</a:t>
            </a:r>
            <a:r>
              <a:rPr lang="de-DE" baseline="0" dirty="0" smtClean="0"/>
              <a:t>, </a:t>
            </a:r>
            <a:r>
              <a:rPr lang="de-DE" baseline="0" dirty="0" err="1" smtClean="0"/>
              <a:t>audio</a:t>
            </a:r>
            <a:r>
              <a:rPr lang="de-DE" baseline="0" dirty="0" smtClean="0"/>
              <a:t>, </a:t>
            </a:r>
            <a:r>
              <a:rPr lang="de-DE" baseline="0" dirty="0" err="1" smtClean="0"/>
              <a:t>kinesthetically</a:t>
            </a:r>
            <a:r>
              <a:rPr lang="de-DE" baseline="0" dirty="0" smtClean="0"/>
              <a:t>)</a:t>
            </a:r>
          </a:p>
          <a:p>
            <a:pPr marL="171450" indent="-171450">
              <a:buFontTx/>
              <a:buChar char="-"/>
            </a:pPr>
            <a:r>
              <a:rPr lang="de-DE" baseline="0" dirty="0" smtClean="0"/>
              <a:t>Sensors 			--- </a:t>
            </a:r>
            <a:r>
              <a:rPr lang="de-DE" baseline="0" dirty="0" err="1" smtClean="0"/>
              <a:t>detect</a:t>
            </a:r>
            <a:r>
              <a:rPr lang="de-DE" baseline="0" dirty="0" smtClean="0"/>
              <a:t> </a:t>
            </a:r>
            <a:r>
              <a:rPr lang="de-DE" baseline="0" dirty="0" err="1" smtClean="0"/>
              <a:t>users</a:t>
            </a:r>
            <a:r>
              <a:rPr lang="de-DE" baseline="0" dirty="0" smtClean="0"/>
              <a:t> </a:t>
            </a:r>
            <a:r>
              <a:rPr lang="de-DE" baseline="0" dirty="0" err="1" smtClean="0"/>
              <a:t>action</a:t>
            </a:r>
            <a:r>
              <a:rPr lang="de-DE" baseline="0" dirty="0" smtClean="0"/>
              <a:t> (</a:t>
            </a:r>
            <a:r>
              <a:rPr lang="de-DE" baseline="0" dirty="0" err="1" smtClean="0"/>
              <a:t>head</a:t>
            </a:r>
            <a:r>
              <a:rPr lang="de-DE" baseline="0" dirty="0" smtClean="0"/>
              <a:t> </a:t>
            </a:r>
            <a:r>
              <a:rPr lang="de-DE" baseline="0" dirty="0" err="1" smtClean="0"/>
              <a:t>movement</a:t>
            </a:r>
            <a:r>
              <a:rPr lang="de-DE" baseline="0" dirty="0" smtClean="0"/>
              <a:t>)</a:t>
            </a:r>
          </a:p>
          <a:p>
            <a:pPr marL="171450" indent="-171450">
              <a:buFontTx/>
              <a:buChar char="-"/>
            </a:pPr>
            <a:r>
              <a:rPr lang="de-DE" baseline="0" dirty="0" smtClean="0"/>
              <a:t>Computer			--- </a:t>
            </a:r>
            <a:r>
              <a:rPr lang="de-DE" baseline="0" dirty="0" err="1" smtClean="0"/>
              <a:t>process</a:t>
            </a:r>
            <a:r>
              <a:rPr lang="de-DE" baseline="0" dirty="0" smtClean="0"/>
              <a:t> </a:t>
            </a:r>
            <a:r>
              <a:rPr lang="de-DE" baseline="0" dirty="0" err="1" smtClean="0"/>
              <a:t>user</a:t>
            </a:r>
            <a:r>
              <a:rPr lang="de-DE" baseline="0" dirty="0" smtClean="0"/>
              <a:t> </a:t>
            </a:r>
            <a:r>
              <a:rPr lang="de-DE" baseline="0" dirty="0" err="1" smtClean="0"/>
              <a:t>action</a:t>
            </a:r>
            <a:r>
              <a:rPr lang="de-DE" baseline="0" dirty="0" smtClean="0"/>
              <a:t> </a:t>
            </a:r>
            <a:r>
              <a:rPr lang="de-DE" baseline="0" dirty="0" err="1" smtClean="0"/>
              <a:t>and</a:t>
            </a:r>
            <a:r>
              <a:rPr lang="de-DE" baseline="0" dirty="0" smtClean="0"/>
              <a:t> </a:t>
            </a:r>
            <a:r>
              <a:rPr lang="de-DE" baseline="0" dirty="0" err="1" smtClean="0"/>
              <a:t>generate</a:t>
            </a:r>
            <a:r>
              <a:rPr lang="de-DE" baseline="0" dirty="0" smtClean="0"/>
              <a:t> </a:t>
            </a:r>
            <a:r>
              <a:rPr lang="de-DE" baseline="0" dirty="0" err="1" smtClean="0"/>
              <a:t>display</a:t>
            </a:r>
            <a:r>
              <a:rPr lang="de-DE" baseline="0" dirty="0" smtClean="0"/>
              <a:t> </a:t>
            </a:r>
            <a:r>
              <a:rPr lang="de-DE" baseline="0" dirty="0" err="1" smtClean="0"/>
              <a:t>output</a:t>
            </a:r>
            <a:endParaRPr lang="de-DE" baseline="0" dirty="0" smtClean="0"/>
          </a:p>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13</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14</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smtClean="0"/>
              <a:t>VR bietet die Möglichkeit der Durchführung in einer</a:t>
            </a:r>
            <a:r>
              <a:rPr lang="de-DE" baseline="0" dirty="0" smtClean="0"/>
              <a:t> sicheren und kontrollierten Umgebung</a:t>
            </a:r>
          </a:p>
          <a:p>
            <a:pPr marL="171450" indent="-171450">
              <a:buFontTx/>
              <a:buChar char="-"/>
            </a:pPr>
            <a:r>
              <a:rPr lang="de-DE" baseline="0" dirty="0" smtClean="0"/>
              <a:t>Gleichzeitig kann das Maß der Stimulation höher sein als bei in vivo Durchführung</a:t>
            </a: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15</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smtClean="0"/>
              <a:t>VR bietet die Möglichkeit der Durchführung in einer</a:t>
            </a:r>
            <a:r>
              <a:rPr lang="de-DE" baseline="0" dirty="0" smtClean="0"/>
              <a:t> sicheren und kontrollierten Umgebung</a:t>
            </a:r>
          </a:p>
          <a:p>
            <a:pPr marL="171450" indent="-171450">
              <a:buFontTx/>
              <a:buChar char="-"/>
            </a:pPr>
            <a:r>
              <a:rPr lang="de-DE" baseline="0" dirty="0" smtClean="0"/>
              <a:t>Gleichzeitig kann das Maß der Stimulation höher sein als bei in vivo Durchführung</a:t>
            </a: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16</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17</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18</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19</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baseline="0" dirty="0" smtClean="0"/>
              <a:t> </a:t>
            </a:r>
          </a:p>
        </p:txBody>
      </p:sp>
      <p:sp>
        <p:nvSpPr>
          <p:cNvPr id="4" name="Foliennummernplatzhalter 3"/>
          <p:cNvSpPr>
            <a:spLocks noGrp="1"/>
          </p:cNvSpPr>
          <p:nvPr>
            <p:ph type="sldNum" sz="quarter" idx="10"/>
          </p:nvPr>
        </p:nvSpPr>
        <p:spPr/>
        <p:txBody>
          <a:bodyPr/>
          <a:lstStyle/>
          <a:p>
            <a:fld id="{E780AE3C-EB26-4475-8A72-2419B8B0F041}" type="slidenum">
              <a:rPr lang="en-US" smtClean="0"/>
              <a:t>2</a:t>
            </a:fld>
            <a:endParaRPr lang="en-US"/>
          </a:p>
        </p:txBody>
      </p:sp>
    </p:spTree>
    <p:extLst>
      <p:ext uri="{BB962C8B-B14F-4D97-AF65-F5344CB8AC3E}">
        <p14:creationId xmlns:p14="http://schemas.microsoft.com/office/powerpoint/2010/main" val="1511001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543050" lvl="3" indent="-171450">
              <a:buFontTx/>
              <a:buChar char="-"/>
            </a:pPr>
            <a:r>
              <a:rPr lang="de-DE" baseline="0" dirty="0" smtClean="0"/>
              <a:t>Vermeidungsverhalten</a:t>
            </a:r>
          </a:p>
          <a:p>
            <a:pPr marL="1543050" lvl="3" indent="-171450">
              <a:buFontTx/>
              <a:buChar char="-"/>
            </a:pPr>
            <a:r>
              <a:rPr lang="de-DE" baseline="0" dirty="0" smtClean="0"/>
              <a:t>Beeinträchtigung der Lebensqualität</a:t>
            </a:r>
            <a:endParaRPr lang="de-DE" dirty="0" smtClean="0"/>
          </a:p>
        </p:txBody>
      </p:sp>
      <p:sp>
        <p:nvSpPr>
          <p:cNvPr id="4" name="Foliennummernplatzhalter 3"/>
          <p:cNvSpPr>
            <a:spLocks noGrp="1"/>
          </p:cNvSpPr>
          <p:nvPr>
            <p:ph type="sldNum" sz="quarter" idx="10"/>
          </p:nvPr>
        </p:nvSpPr>
        <p:spPr/>
        <p:txBody>
          <a:bodyPr/>
          <a:lstStyle/>
          <a:p>
            <a:fld id="{E780AE3C-EB26-4475-8A72-2419B8B0F041}" type="slidenum">
              <a:rPr lang="en-US" smtClean="0"/>
              <a:t>3</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smtClean="0"/>
              <a:t>Zweifaktorenmodell der Entstehung von Angst und Vermeidung nach</a:t>
            </a:r>
          </a:p>
          <a:p>
            <a:pPr marL="171450" indent="-171450">
              <a:buFontTx/>
              <a:buChar char="-"/>
            </a:pPr>
            <a:r>
              <a:rPr lang="de-DE" dirty="0" err="1" smtClean="0"/>
              <a:t>Mowrer</a:t>
            </a:r>
            <a:r>
              <a:rPr lang="de-DE" dirty="0" smtClean="0"/>
              <a:t> (1947)</a:t>
            </a:r>
          </a:p>
          <a:p>
            <a:pPr marL="171450" indent="-171450">
              <a:buFontTx/>
              <a:buChar char="-"/>
            </a:pPr>
            <a:endParaRPr lang="de-DE" dirty="0" smtClean="0"/>
          </a:p>
          <a:p>
            <a:pPr marL="171450" indent="-171450">
              <a:buFontTx/>
              <a:buChar char="-"/>
            </a:pPr>
            <a:endParaRPr lang="de-DE" dirty="0" smtClean="0"/>
          </a:p>
          <a:p>
            <a:pPr marL="171450" indent="-171450">
              <a:buFontTx/>
              <a:buChar char="-"/>
            </a:pPr>
            <a:r>
              <a:rPr lang="de-DE" dirty="0" smtClean="0"/>
              <a:t>Kontingenz (Lerntheorie), unmittelbare und regelmäßige Konsequenz auf Verhalten, siehe </a:t>
            </a:r>
            <a:r>
              <a:rPr lang="de-DE" dirty="0" smtClean="0">
                <a:hlinkClick r:id="rId3" tooltip="Operante Konditionierung"/>
              </a:rPr>
              <a:t>Operante Konditionierung</a:t>
            </a:r>
            <a:endParaRPr lang="de-DE" dirty="0" smtClean="0"/>
          </a:p>
          <a:p>
            <a:pPr marL="171450" indent="-171450">
              <a:buFontTx/>
              <a:buChar char="-"/>
            </a:pPr>
            <a:endParaRPr lang="de-DE" dirty="0" smtClean="0"/>
          </a:p>
          <a:p>
            <a:pPr marL="171450" indent="-171450">
              <a:buFontTx/>
              <a:buChar char="-"/>
            </a:pPr>
            <a:endParaRPr lang="de-DE" dirty="0" smtClean="0"/>
          </a:p>
          <a:p>
            <a:pPr marL="171450" indent="-171450">
              <a:buFontTx/>
              <a:buChar char="-"/>
            </a:pPr>
            <a:r>
              <a:rPr lang="de-DE" dirty="0" smtClean="0"/>
              <a:t>Unbedingter Stimulus: extremes Angsterlebnis auf einen unbedingten Stimulus (UCS)    Bsp. Autounfall</a:t>
            </a:r>
          </a:p>
          <a:p>
            <a:pPr marL="171450" indent="-171450">
              <a:buFontTx/>
              <a:buChar char="-"/>
            </a:pPr>
            <a:r>
              <a:rPr lang="de-DE" dirty="0" smtClean="0"/>
              <a:t>Unbedingte Reaktion:</a:t>
            </a:r>
            <a:r>
              <a:rPr lang="de-DE" baseline="0" dirty="0" smtClean="0"/>
              <a:t> unbedingte Reaktion (UCR) mit typischen Symptomen einer Panik</a:t>
            </a:r>
          </a:p>
          <a:p>
            <a:pPr marL="171450" indent="-171450">
              <a:buFontTx/>
              <a:buChar char="-"/>
            </a:pPr>
            <a:r>
              <a:rPr lang="de-DE" baseline="0" dirty="0" err="1" smtClean="0"/>
              <a:t>Phobophobie</a:t>
            </a:r>
            <a:r>
              <a:rPr lang="de-DE" baseline="0" dirty="0" smtClean="0"/>
              <a:t> : Phase erhöhter </a:t>
            </a:r>
            <a:r>
              <a:rPr lang="de-DE" baseline="0" dirty="0" err="1" smtClean="0"/>
              <a:t>Angsbereitschaft,Angst</a:t>
            </a:r>
            <a:r>
              <a:rPr lang="de-DE" baseline="0" dirty="0" smtClean="0"/>
              <a:t> vor der Angst</a:t>
            </a:r>
          </a:p>
          <a:p>
            <a:pPr marL="171450" indent="-171450">
              <a:buFontTx/>
              <a:buChar char="-"/>
            </a:pPr>
            <a:r>
              <a:rPr lang="de-DE" baseline="0" dirty="0" smtClean="0"/>
              <a:t>Vermeidung möglicher Auslöser:  Angstvermeidung, negative Verstärkung durch Aufrechterhalten des Vermeidungsverhaltens, Verstärkung der Angstreaktion bei gleicher </a:t>
            </a:r>
            <a:r>
              <a:rPr lang="de-DE" baseline="0" dirty="0" err="1" smtClean="0"/>
              <a:t>Stimulusstärke</a:t>
            </a:r>
            <a:endParaRPr lang="de-DE" baseline="0" dirty="0" smtClean="0"/>
          </a:p>
          <a:p>
            <a:pPr marL="171450" indent="-171450">
              <a:buFontTx/>
              <a:buChar char="-"/>
            </a:pPr>
            <a:r>
              <a:rPr lang="de-DE" baseline="0" dirty="0" smtClean="0"/>
              <a:t>Angstgeneralisierung: Auslösende Reize bekommen immer mehr abstand zum UCS ( Unfall -&gt; die Unfallstrecke -&gt;  Auto fahren -&gt; Haus verlassen)</a:t>
            </a:r>
          </a:p>
          <a:p>
            <a:pPr marL="171450" indent="-171450">
              <a:buFontTx/>
              <a:buChar char="-"/>
            </a:pPr>
            <a:r>
              <a:rPr lang="de-DE" baseline="0" dirty="0" smtClean="0"/>
              <a:t>Lebensumstellung</a:t>
            </a:r>
          </a:p>
        </p:txBody>
      </p:sp>
      <p:sp>
        <p:nvSpPr>
          <p:cNvPr id="4" name="Foliennummernplatzhalter 3"/>
          <p:cNvSpPr>
            <a:spLocks noGrp="1"/>
          </p:cNvSpPr>
          <p:nvPr>
            <p:ph type="sldNum" sz="quarter" idx="10"/>
          </p:nvPr>
        </p:nvSpPr>
        <p:spPr/>
        <p:txBody>
          <a:bodyPr/>
          <a:lstStyle/>
          <a:p>
            <a:fld id="{E780AE3C-EB26-4475-8A72-2419B8B0F041}" type="slidenum">
              <a:rPr lang="en-US" smtClean="0"/>
              <a:t>4</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smtClean="0"/>
              <a:t>In der Psychologie bezeichnet Kognition die mentalen Prozesse und Strukturen eines Individuums wie Gedanken, Meinungen, Einstellungen, Urteile, Wünsche und Absichten. Kognitionen können als Informationsverarbeitungsprozesse verstanden werden, in denen Neues gelernt und Wissen verarbeitet wird, z. B. in Bezug auf Denken und Problemlösung. Im Leistungssport und anderen Wettkampfdisziplinen wie dem Schnelllesen oder dem Tastschreiben, bei dem Anschläge pro Minute gemessen werden, spielt die Informationsverarbeitungsgeschwindigkeit eine besondere Rolle.</a:t>
            </a: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5</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r>
              <a:rPr lang="de-DE" dirty="0" smtClean="0"/>
              <a:t>Konfrontationstherapie gehört zu den effektivsten Therapieformen (</a:t>
            </a:r>
            <a:r>
              <a:rPr lang="de-DE" sz="1200" kern="1200" dirty="0" err="1" smtClean="0">
                <a:solidFill>
                  <a:schemeClr val="tx1"/>
                </a:solidFill>
                <a:latin typeface="+mn-lt"/>
                <a:ea typeface="+mn-ea"/>
                <a:cs typeface="+mn-cs"/>
              </a:rPr>
              <a:t>Wolitzky</a:t>
            </a:r>
            <a:r>
              <a:rPr lang="de-DE" sz="1200" kern="1200" dirty="0" smtClean="0">
                <a:solidFill>
                  <a:schemeClr val="tx1"/>
                </a:solidFill>
                <a:latin typeface="+mn-lt"/>
                <a:ea typeface="+mn-ea"/>
                <a:cs typeface="+mn-cs"/>
              </a:rPr>
              <a:t>-Taylor 2008)</a:t>
            </a:r>
          </a:p>
          <a:p>
            <a:pPr marL="171450" marR="0" indent="-171450" algn="l" defTabSz="914400" rtl="0" eaLnBrk="1" fontAlgn="auto" latinLnBrk="0" hangingPunct="1">
              <a:lnSpc>
                <a:spcPct val="100000"/>
              </a:lnSpc>
              <a:spcBef>
                <a:spcPts val="0"/>
              </a:spcBef>
              <a:spcAft>
                <a:spcPts val="0"/>
              </a:spcAft>
              <a:buClrTx/>
              <a:buSzTx/>
              <a:buFontTx/>
              <a:buChar char="-"/>
              <a:tabLst/>
              <a:defRPr/>
            </a:pPr>
            <a:r>
              <a:rPr lang="de-DE" sz="1200" kern="1200" dirty="0" smtClean="0">
                <a:solidFill>
                  <a:schemeClr val="tx1"/>
                </a:solidFill>
                <a:latin typeface="+mn-lt"/>
                <a:ea typeface="+mn-ea"/>
                <a:cs typeface="+mn-cs"/>
              </a:rPr>
              <a:t>Spezifische Phobien gehören zu den am besten behandelbaren </a:t>
            </a:r>
            <a:r>
              <a:rPr lang="en-US" b="1" dirty="0" smtClean="0"/>
              <a:t>(Overcoming Fear of Heights: How to Conquer Acrophobia and Live a Life Without Limits , Antony,</a:t>
            </a:r>
            <a:r>
              <a:rPr lang="en-US" b="1" baseline="0" dirty="0" smtClean="0"/>
              <a:t> M. , </a:t>
            </a:r>
            <a:r>
              <a:rPr lang="en-US" b="1" baseline="0" dirty="0" err="1" smtClean="0"/>
              <a:t>Rowa</a:t>
            </a:r>
            <a:r>
              <a:rPr lang="en-US" b="1" baseline="0" dirty="0" smtClean="0"/>
              <a:t>, K.)</a:t>
            </a:r>
            <a:endParaRPr lang="en-US" b="1" dirty="0" smtClean="0"/>
          </a:p>
          <a:p>
            <a:pPr marL="171450" indent="-171450">
              <a:buFontTx/>
              <a:buChar char="-"/>
            </a:pPr>
            <a:endParaRPr lang="de-DE" dirty="0" smtClean="0"/>
          </a:p>
          <a:p>
            <a:pPr marL="171450" indent="-171450">
              <a:buFontTx/>
              <a:buChar char="-"/>
            </a:pPr>
            <a:r>
              <a:rPr lang="de-DE" dirty="0" smtClean="0"/>
              <a:t>Ziel ist Reduktion von Vermeidung und Angst</a:t>
            </a: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6</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7</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indent="0">
              <a:buFontTx/>
              <a:buNone/>
            </a:pPr>
            <a:r>
              <a:rPr lang="de-DE" dirty="0" smtClean="0"/>
              <a:t>Sensorische</a:t>
            </a:r>
            <a:r>
              <a:rPr lang="de-DE" baseline="0" dirty="0" smtClean="0"/>
              <a:t> Ausgabegeräte</a:t>
            </a:r>
          </a:p>
          <a:p>
            <a:pPr marL="171450" indent="-171450">
              <a:buFontTx/>
              <a:buChar char="-"/>
            </a:pPr>
            <a:r>
              <a:rPr lang="de-DE" baseline="0" dirty="0" smtClean="0"/>
              <a:t>HMD visuelle Stimulation</a:t>
            </a:r>
          </a:p>
          <a:p>
            <a:pPr marL="171450" indent="-171450">
              <a:buFontTx/>
              <a:buChar char="-"/>
            </a:pPr>
            <a:r>
              <a:rPr lang="de-DE" baseline="0" dirty="0" smtClean="0"/>
              <a:t>Kopfhörer </a:t>
            </a:r>
            <a:r>
              <a:rPr lang="de-DE" baseline="0" dirty="0" err="1" smtClean="0"/>
              <a:t>aurale</a:t>
            </a:r>
            <a:r>
              <a:rPr lang="de-DE" baseline="0" dirty="0" smtClean="0"/>
              <a:t> Stimulation</a:t>
            </a:r>
          </a:p>
          <a:p>
            <a:pPr marL="171450" indent="-171450">
              <a:buFontTx/>
              <a:buChar char="-"/>
            </a:pPr>
            <a:endParaRPr lang="de-DE" baseline="0" dirty="0" smtClean="0"/>
          </a:p>
          <a:p>
            <a:pPr marL="0" indent="0">
              <a:buFontTx/>
              <a:buNone/>
            </a:pPr>
            <a:r>
              <a:rPr lang="de-DE" baseline="0" dirty="0" smtClean="0"/>
              <a:t>Sensoren</a:t>
            </a:r>
          </a:p>
          <a:p>
            <a:pPr marL="171450" indent="-171450">
              <a:buFontTx/>
              <a:buChar char="-"/>
            </a:pPr>
            <a:r>
              <a:rPr lang="de-DE" baseline="0" dirty="0" err="1" smtClean="0"/>
              <a:t>Lighthouse</a:t>
            </a:r>
            <a:r>
              <a:rPr lang="de-DE" baseline="0" dirty="0" smtClean="0"/>
              <a:t> = Tracking Technologie, mittels Infrarot Laser </a:t>
            </a:r>
          </a:p>
          <a:p>
            <a:pPr marL="0" indent="0">
              <a:buFontTx/>
              <a:buNone/>
            </a:pPr>
            <a:r>
              <a:rPr lang="de-DE" baseline="0" dirty="0" smtClean="0"/>
              <a:t>	 Basisstation als Sender und HMD und Controller als Empfänger (</a:t>
            </a:r>
            <a:r>
              <a:rPr lang="de-DE" baseline="0" dirty="0" err="1" smtClean="0"/>
              <a:t>Photosensoren</a:t>
            </a:r>
            <a:r>
              <a:rPr lang="de-DE" baseline="0" dirty="0" smtClean="0"/>
              <a:t>), 2 Stationen, Time Delay	</a:t>
            </a: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8</a:t>
            </a:fld>
            <a:endParaRPr lang="en-US"/>
          </a:p>
        </p:txBody>
      </p:sp>
    </p:spTree>
    <p:extLst>
      <p:ext uri="{BB962C8B-B14F-4D97-AF65-F5344CB8AC3E}">
        <p14:creationId xmlns:p14="http://schemas.microsoft.com/office/powerpoint/2010/main" val="3880514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smtClean="0"/>
              <a:t>Bestandteile eines VR Systems</a:t>
            </a:r>
          </a:p>
          <a:p>
            <a:endParaRPr lang="de-DE" dirty="0" smtClean="0"/>
          </a:p>
          <a:p>
            <a:pPr marL="171450" indent="-171450">
              <a:buFontTx/>
              <a:buChar char="-"/>
            </a:pPr>
            <a:r>
              <a:rPr lang="de-DE" baseline="0" dirty="0" err="1" smtClean="0"/>
              <a:t>Sensory</a:t>
            </a:r>
            <a:r>
              <a:rPr lang="de-DE" baseline="0" dirty="0" smtClean="0"/>
              <a:t> </a:t>
            </a:r>
            <a:r>
              <a:rPr lang="de-DE" baseline="0" dirty="0" err="1" smtClean="0"/>
              <a:t>output</a:t>
            </a:r>
            <a:r>
              <a:rPr lang="de-DE" baseline="0" dirty="0" smtClean="0"/>
              <a:t> </a:t>
            </a:r>
            <a:r>
              <a:rPr lang="de-DE" baseline="0" dirty="0" err="1" smtClean="0"/>
              <a:t>devices</a:t>
            </a:r>
            <a:r>
              <a:rPr lang="de-DE" baseline="0" dirty="0" smtClean="0"/>
              <a:t> (</a:t>
            </a:r>
            <a:r>
              <a:rPr lang="de-DE" baseline="0" dirty="0" err="1" smtClean="0"/>
              <a:t>displays</a:t>
            </a:r>
            <a:r>
              <a:rPr lang="de-DE" baseline="0" dirty="0" smtClean="0"/>
              <a:t>) 	--- </a:t>
            </a:r>
            <a:r>
              <a:rPr lang="de-DE" baseline="0" dirty="0" err="1" smtClean="0"/>
              <a:t>deliver</a:t>
            </a:r>
            <a:r>
              <a:rPr lang="de-DE" baseline="0" dirty="0" smtClean="0"/>
              <a:t> </a:t>
            </a:r>
            <a:r>
              <a:rPr lang="de-DE" baseline="0" dirty="0" err="1" smtClean="0"/>
              <a:t>stimulation</a:t>
            </a:r>
            <a:endParaRPr lang="de-DE" baseline="0" dirty="0" smtClean="0"/>
          </a:p>
          <a:p>
            <a:pPr marL="171450" indent="-171450">
              <a:buFontTx/>
              <a:buChar char="-"/>
            </a:pPr>
            <a:r>
              <a:rPr lang="de-DE" baseline="0" dirty="0" smtClean="0"/>
              <a:t>Sensors 			--- </a:t>
            </a:r>
            <a:r>
              <a:rPr lang="de-DE" baseline="0" dirty="0" err="1" smtClean="0"/>
              <a:t>detect</a:t>
            </a:r>
            <a:r>
              <a:rPr lang="de-DE" baseline="0" dirty="0" smtClean="0"/>
              <a:t> </a:t>
            </a:r>
            <a:r>
              <a:rPr lang="de-DE" baseline="0" dirty="0" err="1" smtClean="0"/>
              <a:t>users</a:t>
            </a:r>
            <a:r>
              <a:rPr lang="de-DE" baseline="0" dirty="0" smtClean="0"/>
              <a:t> </a:t>
            </a:r>
            <a:r>
              <a:rPr lang="de-DE" baseline="0" dirty="0" err="1" smtClean="0"/>
              <a:t>action</a:t>
            </a:r>
            <a:endParaRPr lang="de-DE" baseline="0" dirty="0" smtClean="0"/>
          </a:p>
          <a:p>
            <a:pPr marL="171450" indent="-171450">
              <a:buFontTx/>
              <a:buChar char="-"/>
            </a:pPr>
            <a:r>
              <a:rPr lang="de-DE" baseline="0" dirty="0" smtClean="0"/>
              <a:t>Computer			--- </a:t>
            </a:r>
            <a:r>
              <a:rPr lang="de-DE" baseline="0" dirty="0" err="1" smtClean="0"/>
              <a:t>process</a:t>
            </a:r>
            <a:r>
              <a:rPr lang="de-DE" baseline="0" dirty="0" smtClean="0"/>
              <a:t> </a:t>
            </a:r>
            <a:r>
              <a:rPr lang="de-DE" baseline="0" dirty="0" err="1" smtClean="0"/>
              <a:t>user</a:t>
            </a:r>
            <a:r>
              <a:rPr lang="de-DE" baseline="0" dirty="0" smtClean="0"/>
              <a:t> </a:t>
            </a:r>
            <a:r>
              <a:rPr lang="de-DE" baseline="0" dirty="0" err="1" smtClean="0"/>
              <a:t>action</a:t>
            </a:r>
            <a:r>
              <a:rPr lang="de-DE" baseline="0" dirty="0" smtClean="0"/>
              <a:t> </a:t>
            </a:r>
            <a:r>
              <a:rPr lang="de-DE" baseline="0" dirty="0" err="1" smtClean="0"/>
              <a:t>and</a:t>
            </a:r>
            <a:r>
              <a:rPr lang="de-DE" baseline="0" dirty="0" smtClean="0"/>
              <a:t> </a:t>
            </a:r>
            <a:r>
              <a:rPr lang="de-DE" baseline="0" dirty="0" err="1" smtClean="0"/>
              <a:t>generate</a:t>
            </a:r>
            <a:r>
              <a:rPr lang="de-DE" baseline="0" dirty="0" smtClean="0"/>
              <a:t> </a:t>
            </a:r>
            <a:r>
              <a:rPr lang="de-DE" baseline="0" dirty="0" err="1" smtClean="0"/>
              <a:t>display</a:t>
            </a:r>
            <a:r>
              <a:rPr lang="de-DE" baseline="0" dirty="0" smtClean="0"/>
              <a:t> </a:t>
            </a:r>
            <a:r>
              <a:rPr lang="de-DE" baseline="0" dirty="0" err="1" smtClean="0"/>
              <a:t>output</a:t>
            </a:r>
            <a:endParaRPr lang="de-DE" baseline="0" dirty="0" smtClean="0"/>
          </a:p>
          <a:p>
            <a:pPr marL="171450" indent="-171450">
              <a:buFontTx/>
              <a:buChar char="-"/>
            </a:pPr>
            <a:endParaRPr lang="de-DE" dirty="0"/>
          </a:p>
        </p:txBody>
      </p:sp>
      <p:sp>
        <p:nvSpPr>
          <p:cNvPr id="4" name="Foliennummernplatzhalter 3"/>
          <p:cNvSpPr>
            <a:spLocks noGrp="1"/>
          </p:cNvSpPr>
          <p:nvPr>
            <p:ph type="sldNum" sz="quarter" idx="10"/>
          </p:nvPr>
        </p:nvSpPr>
        <p:spPr/>
        <p:txBody>
          <a:bodyPr/>
          <a:lstStyle/>
          <a:p>
            <a:fld id="{E780AE3C-EB26-4475-8A72-2419B8B0F041}" type="slidenum">
              <a:rPr lang="en-US" smtClean="0"/>
              <a:t>9</a:t>
            </a:fld>
            <a:endParaRPr lang="en-US"/>
          </a:p>
        </p:txBody>
      </p:sp>
    </p:spTree>
    <p:extLst>
      <p:ext uri="{BB962C8B-B14F-4D97-AF65-F5344CB8AC3E}">
        <p14:creationId xmlns:p14="http://schemas.microsoft.com/office/powerpoint/2010/main" val="3880514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A87095E-47DE-4BFC-B2F0-E5BBB5117B7F}"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23547952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A87095E-47DE-4BFC-B2F0-E5BBB5117B7F}"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1738737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A87095E-47DE-4BFC-B2F0-E5BBB5117B7F}"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7980431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cSld name="Titelfolie">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6231" y="128873"/>
            <a:ext cx="5951538" cy="1171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p:cNvSpPr>
            <a:spLocks noGrp="1" noChangeArrowheads="1"/>
          </p:cNvSpPr>
          <p:nvPr>
            <p:ph type="dt" sz="half" idx="10"/>
          </p:nvPr>
        </p:nvSpPr>
        <p:spPr bwMode="auto">
          <a:xfrm>
            <a:off x="457200" y="6245225"/>
            <a:ext cx="2133600" cy="47625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defRPr sz="1400"/>
            </a:lvl1pPr>
          </a:lstStyle>
          <a:p>
            <a:pPr>
              <a:defRPr/>
            </a:pPr>
            <a:endParaRPr lang="en-US"/>
          </a:p>
        </p:txBody>
      </p:sp>
      <p:sp>
        <p:nvSpPr>
          <p:cNvPr id="5" name="Rectangle 4"/>
          <p:cNvSpPr>
            <a:spLocks noGrp="1" noChangeArrowheads="1"/>
          </p:cNvSpPr>
          <p:nvPr>
            <p:ph type="ftr" sz="quarter" idx="11"/>
          </p:nvPr>
        </p:nvSpPr>
        <p:spPr bwMode="auto">
          <a:xfrm>
            <a:off x="3124200" y="6245225"/>
            <a:ext cx="2895600" cy="47625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eaLnBrk="1" hangingPunct="1">
              <a:defRPr sz="1400"/>
            </a:lvl1pPr>
          </a:lstStyle>
          <a:p>
            <a:pPr>
              <a:defRPr/>
            </a:pPr>
            <a:endParaRPr lang="en-US"/>
          </a:p>
        </p:txBody>
      </p:sp>
      <p:sp>
        <p:nvSpPr>
          <p:cNvPr id="6" name="Rectangle 5"/>
          <p:cNvSpPr>
            <a:spLocks noGrp="1" noChangeArrowheads="1"/>
          </p:cNvSpPr>
          <p:nvPr>
            <p:ph type="sldNum" sz="quarter" idx="12"/>
          </p:nvPr>
        </p:nvSpPr>
        <p:spPr bwMode="auto">
          <a:xfrm>
            <a:off x="6553200" y="6245225"/>
            <a:ext cx="2133600" cy="47625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218658F7-4D7E-478A-9B6C-8BC319103B8B}" type="slidenum">
              <a:rPr lang="en-US"/>
              <a:pPr>
                <a:defRPr/>
              </a:pPr>
              <a:t>‹Nr.›</a:t>
            </a:fld>
            <a:endParaRPr lang="en-US"/>
          </a:p>
        </p:txBody>
      </p:sp>
      <p:pic>
        <p:nvPicPr>
          <p:cNvPr id="8" name="Grafik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504950" y="1356489"/>
            <a:ext cx="6134100" cy="3552825"/>
          </a:xfrm>
          <a:prstGeom prst="rect">
            <a:avLst/>
          </a:prstGeom>
        </p:spPr>
      </p:pic>
    </p:spTree>
    <p:extLst>
      <p:ext uri="{BB962C8B-B14F-4D97-AF65-F5344CB8AC3E}">
        <p14:creationId xmlns:p14="http://schemas.microsoft.com/office/powerpoint/2010/main" val="92631387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A87095E-47DE-4BFC-B2F0-E5BBB5117B7F}"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29487971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87095E-47DE-4BFC-B2F0-E5BBB5117B7F}" type="datetimeFigureOut">
              <a:rPr lang="en-US" smtClean="0"/>
              <a:t>1/10/2018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3664260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A87095E-47DE-4BFC-B2F0-E5BBB5117B7F}" type="datetimeFigureOut">
              <a:rPr lang="en-US" smtClean="0"/>
              <a:t>1/10/2018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37684636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A87095E-47DE-4BFC-B2F0-E5BBB5117B7F}" type="datetimeFigureOut">
              <a:rPr lang="en-US" smtClean="0"/>
              <a:t>1/10/2018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11769637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A87095E-47DE-4BFC-B2F0-E5BBB5117B7F}" type="datetimeFigureOut">
              <a:rPr lang="en-US" smtClean="0"/>
              <a:t>1/10/2018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16200256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87095E-47DE-4BFC-B2F0-E5BBB5117B7F}" type="datetimeFigureOut">
              <a:rPr lang="en-US" smtClean="0"/>
              <a:t>1/10/2018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1976782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87095E-47DE-4BFC-B2F0-E5BBB5117B7F}" type="datetimeFigureOut">
              <a:rPr lang="en-US" smtClean="0"/>
              <a:t>1/10/2018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215067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87095E-47DE-4BFC-B2F0-E5BBB5117B7F}" type="datetimeFigureOut">
              <a:rPr lang="en-US" smtClean="0"/>
              <a:t>1/10/2018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E4A65AB-CAF7-43D3-9054-501BE3D7750D}" type="slidenum">
              <a:rPr lang="en-US" smtClean="0"/>
              <a:t>‹Nr.›</a:t>
            </a:fld>
            <a:endParaRPr lang="en-US"/>
          </a:p>
        </p:txBody>
      </p:sp>
    </p:spTree>
    <p:extLst>
      <p:ext uri="{BB962C8B-B14F-4D97-AF65-F5344CB8AC3E}">
        <p14:creationId xmlns:p14="http://schemas.microsoft.com/office/powerpoint/2010/main" val="1680349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87095E-47DE-4BFC-B2F0-E5BBB5117B7F}" type="datetimeFigureOut">
              <a:rPr lang="en-US" smtClean="0"/>
              <a:t>1/10/2018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4A65AB-CAF7-43D3-9054-501BE3D7750D}" type="slidenum">
              <a:rPr lang="en-US" smtClean="0"/>
              <a:t>‹Nr.›</a:t>
            </a:fld>
            <a:endParaRPr lang="en-US"/>
          </a:p>
        </p:txBody>
      </p:sp>
    </p:spTree>
    <p:extLst>
      <p:ext uri="{BB962C8B-B14F-4D97-AF65-F5344CB8AC3E}">
        <p14:creationId xmlns:p14="http://schemas.microsoft.com/office/powerpoint/2010/main" val="30067080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4.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hyperlink" Target="https://www.vive.com/de/product/#vive-spec" TargetMode="Externa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6.png"/><Relationship Id="rId7"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Text Box 2"/>
          <p:cNvSpPr txBox="1">
            <a:spLocks noChangeArrowheads="1"/>
          </p:cNvSpPr>
          <p:nvPr/>
        </p:nvSpPr>
        <p:spPr bwMode="auto">
          <a:xfrm>
            <a:off x="162071" y="5034150"/>
            <a:ext cx="8785225" cy="1661993"/>
          </a:xfrm>
          <a:prstGeom prst="rect">
            <a:avLst/>
          </a:prstGeom>
          <a:noFill/>
          <a:ln>
            <a:noFill/>
          </a:ln>
          <a:effectLst/>
          <a:extLst>
            <a:ext uri="{909E8E84-426E-40DD-AFC4-6F175D3DCCD1}">
              <a14:hiddenFill xmlns:a14="http://schemas.microsoft.com/office/drawing/2010/main">
                <a:solidFill>
                  <a:srgbClr val="00FFFF"/>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buChar char="–"/>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sz="2000" b="1" dirty="0" err="1" smtClean="0"/>
              <a:t>Praxisphase</a:t>
            </a:r>
            <a:r>
              <a:rPr lang="en-US" sz="2000" b="1" dirty="0" smtClean="0"/>
              <a:t> SNN-Unit</a:t>
            </a:r>
          </a:p>
          <a:p>
            <a:pPr algn="ctr" eaLnBrk="1" hangingPunct="1">
              <a:spcBef>
                <a:spcPct val="0"/>
              </a:spcBef>
              <a:buFontTx/>
              <a:buNone/>
            </a:pPr>
            <a:r>
              <a:rPr lang="en-US" altLang="de-DE" sz="1600" b="1" dirty="0">
                <a:solidFill>
                  <a:srgbClr val="002060"/>
                </a:solidFill>
                <a:latin typeface="AvantGarde Md BT" pitchFamily="34" charset="0"/>
              </a:rPr>
              <a:t/>
            </a:r>
            <a:br>
              <a:rPr lang="en-US" altLang="de-DE" sz="1600" b="1" dirty="0">
                <a:solidFill>
                  <a:srgbClr val="002060"/>
                </a:solidFill>
                <a:latin typeface="AvantGarde Md BT" pitchFamily="34" charset="0"/>
              </a:rPr>
            </a:br>
            <a:endParaRPr lang="de-DE" altLang="de-DE" sz="1400" b="1" dirty="0">
              <a:solidFill>
                <a:srgbClr val="002060"/>
              </a:solidFill>
              <a:latin typeface="AvantGarde Md BT" pitchFamily="34" charset="0"/>
            </a:endParaRPr>
          </a:p>
          <a:p>
            <a:pPr algn="ctr" eaLnBrk="1" hangingPunct="1">
              <a:spcBef>
                <a:spcPct val="0"/>
              </a:spcBef>
              <a:buNone/>
            </a:pPr>
            <a:endParaRPr lang="en-US" sz="1800" b="1" dirty="0" smtClean="0"/>
          </a:p>
          <a:p>
            <a:pPr algn="ctr" eaLnBrk="1" hangingPunct="1">
              <a:spcBef>
                <a:spcPct val="0"/>
              </a:spcBef>
              <a:buNone/>
            </a:pPr>
            <a:r>
              <a:rPr lang="en-US" sz="1800" b="1" dirty="0" smtClean="0"/>
              <a:t>Dominik </a:t>
            </a:r>
            <a:r>
              <a:rPr lang="en-US" sz="1800" b="1" dirty="0" err="1" smtClean="0"/>
              <a:t>Limbach</a:t>
            </a:r>
            <a:endParaRPr lang="en-US" sz="1800" b="1" dirty="0" smtClean="0"/>
          </a:p>
          <a:p>
            <a:pPr algn="ctr" eaLnBrk="1" hangingPunct="1">
              <a:spcBef>
                <a:spcPct val="0"/>
              </a:spcBef>
              <a:buNone/>
            </a:pPr>
            <a:r>
              <a:rPr lang="en-US" altLang="de-DE" sz="1600" dirty="0" smtClean="0"/>
              <a:t>11.01.2018 </a:t>
            </a:r>
            <a:r>
              <a:rPr lang="en-US" altLang="de-DE" sz="1600" dirty="0" err="1" smtClean="0"/>
              <a:t>Saarbrücken,HTW</a:t>
            </a:r>
            <a:r>
              <a:rPr lang="en-US" altLang="de-DE" sz="1600" dirty="0" smtClean="0"/>
              <a:t> Saar</a:t>
            </a:r>
            <a:endParaRPr lang="en-US" altLang="de-DE" sz="1600" i="1" dirty="0">
              <a:solidFill>
                <a:schemeClr val="bg2"/>
              </a:solidFill>
              <a:latin typeface="AvantGarde Md BT" pitchFamily="34" charset="0"/>
            </a:endParaRPr>
          </a:p>
        </p:txBody>
      </p:sp>
    </p:spTree>
    <p:extLst>
      <p:ext uri="{BB962C8B-B14F-4D97-AF65-F5344CB8AC3E}">
        <p14:creationId xmlns:p14="http://schemas.microsoft.com/office/powerpoint/2010/main" val="394016692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38554"/>
          </a:xfrm>
          <a:prstGeom prst="rect">
            <a:avLst/>
          </a:prstGeom>
          <a:noFill/>
        </p:spPr>
        <p:txBody>
          <a:bodyPr wrap="square" rtlCol="0">
            <a:spAutoFit/>
          </a:bodyPr>
          <a:lstStyle/>
          <a:p>
            <a:pPr algn="ctr"/>
            <a:r>
              <a:rPr lang="de-DE" sz="1600" dirty="0"/>
              <a:t>Virtual Reality</a:t>
            </a:r>
            <a:endParaRPr lang="de-DE" sz="1600" dirty="0" smtClean="0"/>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10</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483768" y="1285594"/>
            <a:ext cx="6372708" cy="4154984"/>
          </a:xfrm>
          <a:prstGeom prst="rect">
            <a:avLst/>
          </a:prstGeom>
          <a:noFill/>
        </p:spPr>
        <p:txBody>
          <a:bodyPr wrap="square" rtlCol="0">
            <a:spAutoFit/>
          </a:bodyPr>
          <a:lstStyle/>
          <a:p>
            <a:pPr algn="just"/>
            <a:r>
              <a:rPr lang="de-DE" sz="2000" b="1" dirty="0" smtClean="0"/>
              <a:t>Entstehung</a:t>
            </a:r>
            <a:endParaRPr lang="de-DE" sz="2000" b="1" dirty="0"/>
          </a:p>
          <a:p>
            <a:pPr algn="just"/>
            <a:endParaRPr lang="de-DE" sz="1600" b="1" dirty="0"/>
          </a:p>
          <a:p>
            <a:pPr algn="just"/>
            <a:r>
              <a:rPr lang="de-DE" sz="1600" dirty="0"/>
              <a:t>U</a:t>
            </a:r>
            <a:r>
              <a:rPr lang="de-DE" sz="1600" dirty="0" smtClean="0"/>
              <a:t>rsprünglich </a:t>
            </a:r>
            <a:r>
              <a:rPr lang="de-DE" sz="1600" b="1" dirty="0" smtClean="0"/>
              <a:t>neutraler Stimulus </a:t>
            </a:r>
            <a:r>
              <a:rPr lang="de-DE" sz="1600" dirty="0"/>
              <a:t>erhält durch </a:t>
            </a:r>
            <a:r>
              <a:rPr lang="de-DE" sz="1600" b="1" dirty="0"/>
              <a:t>zeitliche oder </a:t>
            </a:r>
            <a:r>
              <a:rPr lang="de-DE" sz="1600" b="1" dirty="0" smtClean="0"/>
              <a:t>räumliche</a:t>
            </a:r>
          </a:p>
          <a:p>
            <a:pPr algn="just"/>
            <a:r>
              <a:rPr lang="de-DE" sz="1600" b="1" dirty="0" smtClean="0"/>
              <a:t>Kontingenz</a:t>
            </a:r>
            <a:r>
              <a:rPr lang="de-DE" sz="1600" dirty="0" smtClean="0"/>
              <a:t> </a:t>
            </a:r>
            <a:r>
              <a:rPr lang="de-DE" sz="1600" dirty="0"/>
              <a:t>zu einer natürlicherweise angstauslösenden Situation </a:t>
            </a:r>
            <a:r>
              <a:rPr lang="de-DE" sz="1600" dirty="0" smtClean="0"/>
              <a:t>die</a:t>
            </a:r>
          </a:p>
          <a:p>
            <a:pPr algn="just"/>
            <a:r>
              <a:rPr lang="de-DE" sz="1600" dirty="0" smtClean="0"/>
              <a:t>Eigenschaft </a:t>
            </a:r>
            <a:r>
              <a:rPr lang="de-DE" sz="1600" dirty="0"/>
              <a:t>eines </a:t>
            </a:r>
            <a:r>
              <a:rPr lang="de-DE" sz="1600" b="1" dirty="0"/>
              <a:t>konditionierten Angststimulus</a:t>
            </a:r>
            <a:r>
              <a:rPr lang="de-DE" sz="1600" dirty="0" smtClean="0"/>
              <a:t>.</a:t>
            </a:r>
          </a:p>
          <a:p>
            <a:pPr algn="just"/>
            <a:endParaRPr lang="de-DE" sz="1600" dirty="0"/>
          </a:p>
          <a:p>
            <a:pPr algn="just"/>
            <a:r>
              <a:rPr lang="de-DE" sz="1600" dirty="0" smtClean="0"/>
              <a:t>Mit einer Angstreaktion einhergehendes </a:t>
            </a:r>
            <a:r>
              <a:rPr lang="de-DE" sz="1600" b="1" dirty="0" smtClean="0"/>
              <a:t>Vermeidungsverhalten</a:t>
            </a:r>
            <a:r>
              <a:rPr lang="de-DE" sz="1600" dirty="0" smtClean="0"/>
              <a:t> führt zur</a:t>
            </a:r>
          </a:p>
          <a:p>
            <a:pPr algn="just"/>
            <a:r>
              <a:rPr lang="de-DE" sz="1600" dirty="0" smtClean="0"/>
              <a:t>Reduktion der Angst.</a:t>
            </a:r>
          </a:p>
          <a:p>
            <a:pPr algn="just"/>
            <a:endParaRPr lang="de-DE" sz="1600" dirty="0"/>
          </a:p>
          <a:p>
            <a:pPr algn="just"/>
            <a:r>
              <a:rPr lang="de-DE" sz="1600" b="1" dirty="0" smtClean="0"/>
              <a:t>Negative Verstärkung </a:t>
            </a:r>
            <a:r>
              <a:rPr lang="de-DE" sz="1600" dirty="0" smtClean="0"/>
              <a:t>des Vermeidungsverhaltens führt zu </a:t>
            </a:r>
          </a:p>
          <a:p>
            <a:pPr algn="just"/>
            <a:r>
              <a:rPr lang="de-DE" sz="1600" dirty="0" smtClean="0"/>
              <a:t>dessen Aufrechterhaltung</a:t>
            </a:r>
          </a:p>
          <a:p>
            <a:pPr algn="just"/>
            <a:endParaRPr lang="de-DE" sz="1600" dirty="0"/>
          </a:p>
          <a:p>
            <a:pPr algn="just"/>
            <a:r>
              <a:rPr lang="de-DE" sz="1600" dirty="0" smtClean="0"/>
              <a:t>Konfrontation mit der Gefahrensituation unterbleibt und das</a:t>
            </a:r>
          </a:p>
          <a:p>
            <a:pPr algn="just"/>
            <a:r>
              <a:rPr lang="de-DE" sz="1600" dirty="0" smtClean="0"/>
              <a:t>Angstverhalten</a:t>
            </a:r>
            <a:r>
              <a:rPr lang="de-DE" sz="1600" dirty="0"/>
              <a:t> </a:t>
            </a:r>
            <a:r>
              <a:rPr lang="de-DE" sz="1600" dirty="0" smtClean="0"/>
              <a:t>manifestiert sich. </a:t>
            </a:r>
            <a:endParaRPr lang="de-DE" sz="1600" dirty="0"/>
          </a:p>
          <a:p>
            <a:pPr algn="just"/>
            <a:endParaRPr lang="de-DE" sz="2000" b="1" dirty="0" smtClean="0">
              <a:latin typeface="+mj-lt"/>
            </a:endParaRPr>
          </a:p>
          <a:p>
            <a:pPr algn="just"/>
            <a:endParaRPr lang="de-DE" sz="1600" i="1" dirty="0" smtClean="0"/>
          </a:p>
        </p:txBody>
      </p:sp>
    </p:spTree>
    <p:extLst>
      <p:ext uri="{BB962C8B-B14F-4D97-AF65-F5344CB8AC3E}">
        <p14:creationId xmlns:p14="http://schemas.microsoft.com/office/powerpoint/2010/main" val="3519707527"/>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Einleitung</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11</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483768" y="1301857"/>
            <a:ext cx="6372708" cy="3600986"/>
          </a:xfrm>
          <a:prstGeom prst="rect">
            <a:avLst/>
          </a:prstGeom>
          <a:noFill/>
        </p:spPr>
        <p:txBody>
          <a:bodyPr wrap="square" rtlCol="0">
            <a:spAutoFit/>
          </a:bodyPr>
          <a:lstStyle/>
          <a:p>
            <a:pPr algn="just"/>
            <a:r>
              <a:rPr lang="de-DE" sz="2000" b="1" dirty="0" smtClean="0">
                <a:latin typeface="+mj-lt"/>
              </a:rPr>
              <a:t>Konfrontationstherapie (</a:t>
            </a:r>
            <a:r>
              <a:rPr lang="de-DE" sz="2000" b="1" dirty="0" err="1" smtClean="0">
                <a:latin typeface="+mj-lt"/>
              </a:rPr>
              <a:t>exposure</a:t>
            </a:r>
            <a:r>
              <a:rPr lang="de-DE" sz="2000" b="1" dirty="0" smtClean="0">
                <a:latin typeface="+mj-lt"/>
              </a:rPr>
              <a:t> </a:t>
            </a:r>
            <a:r>
              <a:rPr lang="de-DE" sz="2000" b="1" dirty="0" err="1" smtClean="0">
                <a:latin typeface="+mj-lt"/>
              </a:rPr>
              <a:t>therapy</a:t>
            </a:r>
            <a:r>
              <a:rPr lang="de-DE" sz="2000" b="1" dirty="0" smtClean="0">
                <a:latin typeface="+mj-lt"/>
              </a:rPr>
              <a:t>)</a:t>
            </a:r>
          </a:p>
          <a:p>
            <a:pPr algn="just"/>
            <a:endParaRPr lang="de-DE" sz="1600" b="1" dirty="0">
              <a:latin typeface="+mj-lt"/>
            </a:endParaRPr>
          </a:p>
          <a:p>
            <a:pPr marL="285750" indent="-285750" algn="just">
              <a:buFont typeface="Wingdings" panose="05000000000000000000" pitchFamily="2" charset="2"/>
              <a:buChar char="§"/>
            </a:pPr>
            <a:r>
              <a:rPr lang="de-DE" sz="1600" dirty="0" smtClean="0"/>
              <a:t>Vorbereitende Psychotherapie (Psychoedukation)</a:t>
            </a:r>
          </a:p>
          <a:p>
            <a:pPr algn="just"/>
            <a:endParaRPr lang="de-DE" sz="1600" dirty="0"/>
          </a:p>
          <a:p>
            <a:pPr marL="285750" indent="-285750" algn="just">
              <a:buFont typeface="Wingdings" panose="05000000000000000000" pitchFamily="2" charset="2"/>
              <a:buChar char="§"/>
            </a:pPr>
            <a:r>
              <a:rPr lang="de-DE" sz="1600" dirty="0" smtClean="0"/>
              <a:t>Schrittweise Konfrontation mit dem Angstauslöser in einer</a:t>
            </a:r>
          </a:p>
          <a:p>
            <a:pPr algn="just"/>
            <a:r>
              <a:rPr lang="de-DE" sz="1600" dirty="0"/>
              <a:t> </a:t>
            </a:r>
            <a:r>
              <a:rPr lang="de-DE" sz="1600" dirty="0" smtClean="0"/>
              <a:t>     kontrollierten Umgebung</a:t>
            </a:r>
          </a:p>
          <a:p>
            <a:pPr algn="just"/>
            <a:endParaRPr lang="de-DE" sz="1600" dirty="0"/>
          </a:p>
          <a:p>
            <a:pPr marL="285750" indent="-285750" algn="just">
              <a:buFont typeface="Wingdings" panose="05000000000000000000" pitchFamily="2" charset="2"/>
              <a:buChar char="§"/>
            </a:pPr>
            <a:r>
              <a:rPr lang="de-DE" sz="1600" dirty="0" smtClean="0"/>
              <a:t>Exposition bis zum Abklingen der Angst</a:t>
            </a:r>
          </a:p>
          <a:p>
            <a:pPr marL="285750" indent="-285750" algn="just">
              <a:buFont typeface="Wingdings" panose="05000000000000000000" pitchFamily="2" charset="2"/>
              <a:buChar char="§"/>
            </a:pPr>
            <a:endParaRPr lang="de-DE" sz="1600" dirty="0"/>
          </a:p>
          <a:p>
            <a:pPr marL="285750" indent="-285750" algn="just">
              <a:buFont typeface="Wingdings" panose="05000000000000000000" pitchFamily="2" charset="2"/>
              <a:buChar char="§"/>
            </a:pPr>
            <a:r>
              <a:rPr lang="de-DE" sz="1600" dirty="0" smtClean="0"/>
              <a:t>Erwartungshaltung des Patienten wird widerlegt</a:t>
            </a:r>
          </a:p>
          <a:p>
            <a:pPr algn="just"/>
            <a:r>
              <a:rPr lang="de-DE" sz="1600" dirty="0" smtClean="0"/>
              <a:t>      (Angstreduktion trotz andauernder Exposition)</a:t>
            </a:r>
          </a:p>
          <a:p>
            <a:pPr marL="285750" indent="-285750" algn="just">
              <a:buFont typeface="Wingdings" panose="05000000000000000000" pitchFamily="2" charset="2"/>
              <a:buChar char="§"/>
            </a:pPr>
            <a:endParaRPr lang="de-DE" sz="1600" dirty="0"/>
          </a:p>
          <a:p>
            <a:pPr marL="285750" indent="-285750" algn="just">
              <a:buFont typeface="Wingdings" panose="05000000000000000000" pitchFamily="2" charset="2"/>
              <a:buChar char="§"/>
            </a:pPr>
            <a:r>
              <a:rPr lang="de-DE" sz="1600" dirty="0" smtClean="0"/>
              <a:t>Bewältigungsfähigkeit des Patienten steigt</a:t>
            </a:r>
          </a:p>
          <a:p>
            <a:pPr marL="285750" indent="-285750" algn="just">
              <a:buFont typeface="Wingdings" panose="05000000000000000000" pitchFamily="2" charset="2"/>
              <a:buChar char="§"/>
            </a:pPr>
            <a:endParaRPr lang="de-DE" sz="1600" dirty="0" smtClean="0"/>
          </a:p>
        </p:txBody>
      </p:sp>
    </p:spTree>
    <p:extLst>
      <p:ext uri="{BB962C8B-B14F-4D97-AF65-F5344CB8AC3E}">
        <p14:creationId xmlns:p14="http://schemas.microsoft.com/office/powerpoint/2010/main" val="2909878957"/>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38554"/>
          </a:xfrm>
          <a:prstGeom prst="rect">
            <a:avLst/>
          </a:prstGeom>
          <a:noFill/>
        </p:spPr>
        <p:txBody>
          <a:bodyPr wrap="square" rtlCol="0">
            <a:spAutoFit/>
          </a:bodyPr>
          <a:lstStyle/>
          <a:p>
            <a:pPr algn="ctr"/>
            <a:r>
              <a:rPr lang="de-DE" sz="1600" dirty="0" smtClean="0"/>
              <a:t>Virtuelle Realität</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12</a:t>
            </a:fld>
            <a:endParaRPr lang="en-US" sz="1200" dirty="0">
              <a:latin typeface="+mj-lt"/>
            </a:endParaRPr>
          </a:p>
        </p:txBody>
      </p:sp>
      <p:sp>
        <p:nvSpPr>
          <p:cNvPr id="18" name="TextBox 10"/>
          <p:cNvSpPr txBox="1"/>
          <p:nvPr/>
        </p:nvSpPr>
        <p:spPr>
          <a:xfrm>
            <a:off x="2447764" y="1311726"/>
            <a:ext cx="6372708" cy="3077766"/>
          </a:xfrm>
          <a:prstGeom prst="rect">
            <a:avLst/>
          </a:prstGeom>
          <a:noFill/>
        </p:spPr>
        <p:txBody>
          <a:bodyPr wrap="square" rtlCol="0">
            <a:spAutoFit/>
          </a:bodyPr>
          <a:lstStyle/>
          <a:p>
            <a:r>
              <a:rPr lang="de-DE" sz="2000" dirty="0" smtClean="0">
                <a:latin typeface="+mj-lt"/>
              </a:rPr>
              <a:t>Ein Forschungsgebiet das sich mit der Erzeugung eines Systems beschäftigt welches dem Nutzer eine künstliche Erfahrung liefert und in dem die sensorische Stimulation des Nutzer vom System erzeugt und simuliert wird</a:t>
            </a:r>
            <a:r>
              <a:rPr lang="de-DE" sz="2000" baseline="60000" dirty="0"/>
              <a:t>1</a:t>
            </a:r>
            <a:r>
              <a:rPr lang="de-DE" sz="2000" dirty="0" smtClean="0">
                <a:latin typeface="+mj-lt"/>
              </a:rPr>
              <a:t>.</a:t>
            </a:r>
          </a:p>
          <a:p>
            <a:endParaRPr lang="de-DE" sz="2000" dirty="0">
              <a:latin typeface="+mj-lt"/>
            </a:endParaRPr>
          </a:p>
          <a:p>
            <a:r>
              <a:rPr lang="de-DE" sz="2000" dirty="0" smtClean="0">
                <a:latin typeface="+mj-lt"/>
              </a:rPr>
              <a:t>Zur Simulation der virtuellen Erfahrung wird ein computergeneriertes Abbild der Realität verwendet.</a:t>
            </a:r>
          </a:p>
          <a:p>
            <a:r>
              <a:rPr lang="de-DE" sz="1600" dirty="0" smtClean="0">
                <a:latin typeface="+mj-lt"/>
              </a:rPr>
              <a:t> </a:t>
            </a:r>
          </a:p>
          <a:p>
            <a:endParaRPr lang="de-DE" b="1" dirty="0">
              <a:latin typeface="+mj-lt"/>
            </a:endParaRPr>
          </a:p>
          <a:p>
            <a:endParaRPr lang="de-DE" sz="20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14" name="Fußzeilenplatzhalter 5"/>
          <p:cNvSpPr>
            <a:spLocks noGrp="1"/>
          </p:cNvSpPr>
          <p:nvPr>
            <p:ph type="ftr" sz="quarter" idx="11"/>
          </p:nvPr>
        </p:nvSpPr>
        <p:spPr>
          <a:xfrm>
            <a:off x="2267744" y="6484255"/>
            <a:ext cx="2895600" cy="365125"/>
          </a:xfrm>
        </p:spPr>
        <p:txBody>
          <a:bodyPr/>
          <a:lstStyle/>
          <a:p>
            <a:pPr algn="l"/>
            <a:r>
              <a:rPr lang="en-US" baseline="60000" dirty="0" smtClean="0"/>
              <a:t>1</a:t>
            </a:r>
            <a:r>
              <a:rPr lang="en-US" dirty="0" smtClean="0"/>
              <a:t> </a:t>
            </a:r>
            <a:r>
              <a:rPr lang="en-US" dirty="0" err="1" smtClean="0"/>
              <a:t>siehe</a:t>
            </a:r>
            <a:r>
              <a:rPr lang="en-US" dirty="0" smtClean="0"/>
              <a:t> [1]</a:t>
            </a:r>
            <a:endParaRPr lang="en-US" dirty="0"/>
          </a:p>
        </p:txBody>
      </p:sp>
    </p:spTree>
    <p:extLst>
      <p:ext uri="{BB962C8B-B14F-4D97-AF65-F5344CB8AC3E}">
        <p14:creationId xmlns:p14="http://schemas.microsoft.com/office/powerpoint/2010/main" val="2416399366"/>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38554"/>
          </a:xfrm>
          <a:prstGeom prst="rect">
            <a:avLst/>
          </a:prstGeom>
          <a:noFill/>
        </p:spPr>
        <p:txBody>
          <a:bodyPr wrap="square" rtlCol="0">
            <a:spAutoFit/>
          </a:bodyPr>
          <a:lstStyle/>
          <a:p>
            <a:pPr algn="ctr"/>
            <a:r>
              <a:rPr lang="de-DE" sz="1600" dirty="0" smtClean="0"/>
              <a:t>Bestandteile des virtuellen Systems</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13</a:t>
            </a:fld>
            <a:endParaRPr lang="en-US" sz="1200" dirty="0">
              <a:latin typeface="+mj-lt"/>
            </a:endParaRPr>
          </a:p>
        </p:txBody>
      </p:sp>
      <p:sp>
        <p:nvSpPr>
          <p:cNvPr id="18" name="TextBox 10"/>
          <p:cNvSpPr txBox="1"/>
          <p:nvPr/>
        </p:nvSpPr>
        <p:spPr>
          <a:xfrm>
            <a:off x="2447764" y="1288502"/>
            <a:ext cx="6372708" cy="1600438"/>
          </a:xfrm>
          <a:prstGeom prst="rect">
            <a:avLst/>
          </a:prstGeom>
          <a:noFill/>
        </p:spPr>
        <p:txBody>
          <a:bodyPr wrap="square" rtlCol="0">
            <a:spAutoFit/>
          </a:bodyPr>
          <a:lstStyle/>
          <a:p>
            <a:endParaRPr lang="de-DE" sz="2000" b="1" dirty="0" smtClean="0">
              <a:latin typeface="+mj-lt"/>
            </a:endParaRPr>
          </a:p>
          <a:p>
            <a:endParaRPr lang="de-DE" sz="2400" b="1" dirty="0">
              <a:latin typeface="+mj-lt"/>
            </a:endParaRPr>
          </a:p>
          <a:p>
            <a:r>
              <a:rPr lang="de-DE" sz="1600" dirty="0" smtClean="0">
                <a:latin typeface="+mj-lt"/>
              </a:rPr>
              <a:t> </a:t>
            </a:r>
          </a:p>
          <a:p>
            <a:endParaRPr lang="de-DE" b="1" dirty="0">
              <a:latin typeface="+mj-lt"/>
            </a:endParaRPr>
          </a:p>
          <a:p>
            <a:endParaRPr lang="de-DE" sz="20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pic>
        <p:nvPicPr>
          <p:cNvPr id="2" name="Grafik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68102" y="1626139"/>
            <a:ext cx="4652270" cy="3983675"/>
          </a:xfrm>
          <a:prstGeom prst="rect">
            <a:avLst/>
          </a:prstGeom>
        </p:spPr>
      </p:pic>
      <p:sp>
        <p:nvSpPr>
          <p:cNvPr id="4" name="Textfeld 3"/>
          <p:cNvSpPr txBox="1"/>
          <p:nvPr/>
        </p:nvSpPr>
        <p:spPr>
          <a:xfrm>
            <a:off x="4013077" y="5735633"/>
            <a:ext cx="3475247" cy="276999"/>
          </a:xfrm>
          <a:prstGeom prst="rect">
            <a:avLst/>
          </a:prstGeom>
          <a:noFill/>
        </p:spPr>
        <p:txBody>
          <a:bodyPr wrap="none" rtlCol="0">
            <a:spAutoFit/>
          </a:bodyPr>
          <a:lstStyle/>
          <a:p>
            <a:r>
              <a:rPr lang="de-DE" sz="1200" dirty="0" smtClean="0"/>
              <a:t>Abb. 1: VR System am Beispiel einer Fahrsimulation</a:t>
            </a:r>
            <a:r>
              <a:rPr lang="de-DE" sz="1200" baseline="60000" dirty="0"/>
              <a:t>2</a:t>
            </a:r>
            <a:r>
              <a:rPr lang="de-DE" sz="1200" dirty="0" smtClean="0"/>
              <a:t>.</a:t>
            </a:r>
            <a:endParaRPr lang="de-DE" sz="1200" dirty="0"/>
          </a:p>
        </p:txBody>
      </p:sp>
      <p:sp>
        <p:nvSpPr>
          <p:cNvPr id="6" name="Fußzeilenplatzhalter 5"/>
          <p:cNvSpPr>
            <a:spLocks noGrp="1"/>
          </p:cNvSpPr>
          <p:nvPr>
            <p:ph type="ftr" sz="quarter" idx="11"/>
          </p:nvPr>
        </p:nvSpPr>
        <p:spPr>
          <a:xfrm>
            <a:off x="2231740" y="6489340"/>
            <a:ext cx="2895600" cy="365125"/>
          </a:xfrm>
        </p:spPr>
        <p:txBody>
          <a:bodyPr/>
          <a:lstStyle/>
          <a:p>
            <a:pPr algn="l"/>
            <a:r>
              <a:rPr lang="en-US" baseline="60000" dirty="0"/>
              <a:t>2</a:t>
            </a:r>
            <a:r>
              <a:rPr lang="en-US" dirty="0" smtClean="0"/>
              <a:t> </a:t>
            </a:r>
            <a:r>
              <a:rPr lang="en-US" dirty="0" err="1" smtClean="0"/>
              <a:t>siehe</a:t>
            </a:r>
            <a:r>
              <a:rPr lang="en-US" dirty="0" smtClean="0"/>
              <a:t> [1]</a:t>
            </a:r>
            <a:endParaRPr lang="en-US" dirty="0"/>
          </a:p>
        </p:txBody>
      </p:sp>
    </p:spTree>
    <p:extLst>
      <p:ext uri="{BB962C8B-B14F-4D97-AF65-F5344CB8AC3E}">
        <p14:creationId xmlns:p14="http://schemas.microsoft.com/office/powerpoint/2010/main" val="2451439101"/>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VR Therapie</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14</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4" name="Textfeld 3"/>
          <p:cNvSpPr txBox="1"/>
          <p:nvPr/>
        </p:nvSpPr>
        <p:spPr>
          <a:xfrm>
            <a:off x="2615855" y="1376772"/>
            <a:ext cx="5189049" cy="3354765"/>
          </a:xfrm>
          <a:prstGeom prst="rect">
            <a:avLst/>
          </a:prstGeom>
          <a:noFill/>
        </p:spPr>
        <p:txBody>
          <a:bodyPr wrap="none" rtlCol="0">
            <a:spAutoFit/>
          </a:bodyPr>
          <a:lstStyle/>
          <a:p>
            <a:r>
              <a:rPr lang="de-DE" sz="2000" b="1" dirty="0" smtClean="0">
                <a:latin typeface="+mj-lt"/>
              </a:rPr>
              <a:t>Anforderungen</a:t>
            </a:r>
          </a:p>
          <a:p>
            <a:endParaRPr lang="de-DE" sz="1600" dirty="0" smtClean="0"/>
          </a:p>
          <a:p>
            <a:r>
              <a:rPr lang="de-DE" dirty="0" smtClean="0"/>
              <a:t>Die Virtuelle Realität</a:t>
            </a:r>
          </a:p>
          <a:p>
            <a:endParaRPr lang="de-DE" dirty="0"/>
          </a:p>
          <a:p>
            <a:pPr marL="285750" indent="-285750">
              <a:buFont typeface="Wingdings" panose="05000000000000000000" pitchFamily="2" charset="2"/>
              <a:buChar char="§"/>
            </a:pPr>
            <a:r>
              <a:rPr lang="de-DE" dirty="0" smtClean="0"/>
              <a:t>reagiert auf Input und lässt externe Steuerung zu</a:t>
            </a:r>
          </a:p>
          <a:p>
            <a:pPr marL="285750" indent="-285750">
              <a:buFont typeface="Wingdings" panose="05000000000000000000" pitchFamily="2" charset="2"/>
              <a:buChar char="§"/>
            </a:pPr>
            <a:endParaRPr lang="de-DE" dirty="0"/>
          </a:p>
          <a:p>
            <a:pPr marL="285750" indent="-285750">
              <a:buFont typeface="Wingdings" panose="05000000000000000000" pitchFamily="2" charset="2"/>
              <a:buChar char="§"/>
            </a:pPr>
            <a:r>
              <a:rPr lang="de-DE" dirty="0"/>
              <a:t>k</a:t>
            </a:r>
            <a:r>
              <a:rPr lang="de-DE" dirty="0" smtClean="0"/>
              <a:t>ann auf jeden Patienten zugeschnitten werden</a:t>
            </a:r>
          </a:p>
          <a:p>
            <a:pPr marL="285750" indent="-285750">
              <a:buFont typeface="Wingdings" panose="05000000000000000000" pitchFamily="2" charset="2"/>
              <a:buChar char="§"/>
            </a:pPr>
            <a:endParaRPr lang="de-DE" dirty="0"/>
          </a:p>
          <a:p>
            <a:pPr marL="285750" indent="-285750">
              <a:buFont typeface="Wingdings" panose="05000000000000000000" pitchFamily="2" charset="2"/>
              <a:buChar char="§"/>
            </a:pPr>
            <a:r>
              <a:rPr lang="de-DE" dirty="0"/>
              <a:t>i</a:t>
            </a:r>
            <a:r>
              <a:rPr lang="de-DE" dirty="0" smtClean="0"/>
              <a:t>st zu jederzeit durch den Therapeut kontrollierbar</a:t>
            </a:r>
          </a:p>
          <a:p>
            <a:pPr marL="285750" indent="-285750">
              <a:buFont typeface="Wingdings" panose="05000000000000000000" pitchFamily="2" charset="2"/>
              <a:buChar char="§"/>
            </a:pPr>
            <a:endParaRPr lang="de-DE" dirty="0"/>
          </a:p>
          <a:p>
            <a:r>
              <a:rPr lang="de-DE" sz="1600" dirty="0" smtClean="0"/>
              <a:t>      </a:t>
            </a:r>
          </a:p>
          <a:p>
            <a:endParaRPr lang="de-DE" sz="1600" dirty="0"/>
          </a:p>
        </p:txBody>
      </p:sp>
    </p:spTree>
    <p:extLst>
      <p:ext uri="{BB962C8B-B14F-4D97-AF65-F5344CB8AC3E}">
        <p14:creationId xmlns:p14="http://schemas.microsoft.com/office/powerpoint/2010/main" val="1232305920"/>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15</a:t>
            </a:fld>
            <a:endParaRPr lang="en-US" sz="1200" dirty="0">
              <a:latin typeface="+mj-lt"/>
            </a:endParaRPr>
          </a:p>
        </p:txBody>
      </p:sp>
      <p:pic>
        <p:nvPicPr>
          <p:cNvPr id="23" name="Picture 15"/>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pic>
        <p:nvPicPr>
          <p:cNvPr id="4" name="Grafik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75756" y="260648"/>
            <a:ext cx="6588732" cy="2952780"/>
          </a:xfrm>
          <a:prstGeom prst="rect">
            <a:avLst/>
          </a:prstGeom>
        </p:spPr>
      </p:pic>
      <p:pic>
        <p:nvPicPr>
          <p:cNvPr id="5" name="Grafik 4"/>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75756" y="3271233"/>
            <a:ext cx="6588732" cy="2966079"/>
          </a:xfrm>
          <a:prstGeom prst="rect">
            <a:avLst/>
          </a:prstGeom>
        </p:spPr>
      </p:pic>
    </p:spTree>
    <p:extLst>
      <p:ext uri="{BB962C8B-B14F-4D97-AF65-F5344CB8AC3E}">
        <p14:creationId xmlns:p14="http://schemas.microsoft.com/office/powerpoint/2010/main" val="1956464319"/>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16</a:t>
            </a:fld>
            <a:endParaRPr lang="en-US" sz="1200" dirty="0">
              <a:latin typeface="+mj-lt"/>
            </a:endParaRPr>
          </a:p>
        </p:txBody>
      </p:sp>
      <p:pic>
        <p:nvPicPr>
          <p:cNvPr id="23" name="Picture 15"/>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pic>
        <p:nvPicPr>
          <p:cNvPr id="6" name="Grafik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90453" y="296652"/>
            <a:ext cx="6574035" cy="2948244"/>
          </a:xfrm>
          <a:prstGeom prst="rect">
            <a:avLst/>
          </a:prstGeom>
        </p:spPr>
      </p:pic>
      <p:pic>
        <p:nvPicPr>
          <p:cNvPr id="7" name="Grafik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387468" y="3320988"/>
            <a:ext cx="6577020" cy="2952575"/>
          </a:xfrm>
          <a:prstGeom prst="rect">
            <a:avLst/>
          </a:prstGeom>
        </p:spPr>
      </p:pic>
    </p:spTree>
    <p:extLst>
      <p:ext uri="{BB962C8B-B14F-4D97-AF65-F5344CB8AC3E}">
        <p14:creationId xmlns:p14="http://schemas.microsoft.com/office/powerpoint/2010/main" val="1252189275"/>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VR Therapie</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17</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4" name="Textfeld 3"/>
          <p:cNvSpPr txBox="1"/>
          <p:nvPr/>
        </p:nvSpPr>
        <p:spPr>
          <a:xfrm>
            <a:off x="2617141" y="1505687"/>
            <a:ext cx="4837286" cy="2893100"/>
          </a:xfrm>
          <a:prstGeom prst="rect">
            <a:avLst/>
          </a:prstGeom>
          <a:noFill/>
        </p:spPr>
        <p:txBody>
          <a:bodyPr wrap="none" rtlCol="0">
            <a:spAutoFit/>
          </a:bodyPr>
          <a:lstStyle/>
          <a:p>
            <a:r>
              <a:rPr lang="de-DE" sz="2000" b="1" dirty="0" smtClean="0">
                <a:latin typeface="+mj-lt"/>
              </a:rPr>
              <a:t>Aufgabenfelder</a:t>
            </a:r>
          </a:p>
          <a:p>
            <a:endParaRPr lang="de-DE" sz="2000" b="1" dirty="0" smtClean="0">
              <a:latin typeface="+mj-lt"/>
            </a:endParaRPr>
          </a:p>
          <a:p>
            <a:endParaRPr lang="de-DE" sz="1600" dirty="0"/>
          </a:p>
          <a:p>
            <a:pPr marL="285750" indent="-285750">
              <a:buFont typeface="Wingdings" panose="05000000000000000000" pitchFamily="2" charset="2"/>
              <a:buChar char="§"/>
            </a:pPr>
            <a:r>
              <a:rPr lang="de-DE" dirty="0" smtClean="0"/>
              <a:t>Design der Virtuellen Umgebung</a:t>
            </a:r>
          </a:p>
          <a:p>
            <a:pPr marL="285750" indent="-285750">
              <a:buFont typeface="Wingdings" panose="05000000000000000000" pitchFamily="2" charset="2"/>
              <a:buChar char="§"/>
            </a:pPr>
            <a:endParaRPr lang="de-DE" dirty="0" smtClean="0"/>
          </a:p>
          <a:p>
            <a:pPr marL="285750" indent="-285750">
              <a:buFont typeface="Wingdings" panose="05000000000000000000" pitchFamily="2" charset="2"/>
              <a:buChar char="§"/>
            </a:pPr>
            <a:endParaRPr lang="de-DE" dirty="0"/>
          </a:p>
          <a:p>
            <a:pPr marL="285750" indent="-285750">
              <a:buFont typeface="Wingdings" panose="05000000000000000000" pitchFamily="2" charset="2"/>
              <a:buChar char="§"/>
            </a:pPr>
            <a:r>
              <a:rPr lang="de-DE" dirty="0" smtClean="0"/>
              <a:t>Implementierung der Steuerbarkeit</a:t>
            </a:r>
          </a:p>
          <a:p>
            <a:pPr marL="285750" indent="-285750">
              <a:buFont typeface="Wingdings" panose="05000000000000000000" pitchFamily="2" charset="2"/>
              <a:buChar char="§"/>
            </a:pPr>
            <a:endParaRPr lang="de-DE" dirty="0" smtClean="0"/>
          </a:p>
          <a:p>
            <a:endParaRPr lang="de-DE" dirty="0"/>
          </a:p>
          <a:p>
            <a:pPr marL="285750" indent="-285750">
              <a:buFont typeface="Wingdings" panose="05000000000000000000" pitchFamily="2" charset="2"/>
              <a:buChar char="§"/>
            </a:pPr>
            <a:r>
              <a:rPr lang="de-DE" dirty="0" smtClean="0"/>
              <a:t>Software Konnektivität (</a:t>
            </a:r>
            <a:r>
              <a:rPr lang="de-DE" dirty="0" err="1" smtClean="0"/>
              <a:t>Unity</a:t>
            </a:r>
            <a:r>
              <a:rPr lang="de-DE" dirty="0" smtClean="0"/>
              <a:t>, </a:t>
            </a:r>
            <a:r>
              <a:rPr lang="de-DE" dirty="0" err="1" smtClean="0"/>
              <a:t>Matlab</a:t>
            </a:r>
            <a:r>
              <a:rPr lang="de-DE" dirty="0" smtClean="0"/>
              <a:t>, Server) </a:t>
            </a:r>
            <a:endParaRPr lang="de-DE" dirty="0"/>
          </a:p>
        </p:txBody>
      </p:sp>
    </p:spTree>
    <p:extLst>
      <p:ext uri="{BB962C8B-B14F-4D97-AF65-F5344CB8AC3E}">
        <p14:creationId xmlns:p14="http://schemas.microsoft.com/office/powerpoint/2010/main" val="3366365475"/>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18</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4" name="Textfeld 3"/>
          <p:cNvSpPr txBox="1"/>
          <p:nvPr/>
        </p:nvSpPr>
        <p:spPr>
          <a:xfrm>
            <a:off x="2617141" y="1304764"/>
            <a:ext cx="463588" cy="584775"/>
          </a:xfrm>
          <a:prstGeom prst="rect">
            <a:avLst/>
          </a:prstGeom>
          <a:noFill/>
        </p:spPr>
        <p:txBody>
          <a:bodyPr wrap="none" rtlCol="0">
            <a:spAutoFit/>
          </a:bodyPr>
          <a:lstStyle/>
          <a:p>
            <a:r>
              <a:rPr lang="de-DE" sz="1600" dirty="0" smtClean="0"/>
              <a:t>      </a:t>
            </a:r>
          </a:p>
          <a:p>
            <a:endParaRPr lang="de-DE" sz="1600" dirty="0"/>
          </a:p>
        </p:txBody>
      </p:sp>
      <p:pic>
        <p:nvPicPr>
          <p:cNvPr id="2" name="Grafik 1"/>
          <p:cNvPicPr>
            <a:picLocks noChangeAspect="1"/>
          </p:cNvPicPr>
          <p:nvPr/>
        </p:nvPicPr>
        <p:blipFill rotWithShape="1">
          <a:blip r:embed="rId6">
            <a:extLst>
              <a:ext uri="{28A0092B-C50C-407E-A947-70E740481C1C}">
                <a14:useLocalDpi xmlns:a14="http://schemas.microsoft.com/office/drawing/2010/main" val="0"/>
              </a:ext>
            </a:extLst>
          </a:blip>
          <a:srcRect l="10120" r="50714"/>
          <a:stretch/>
        </p:blipFill>
        <p:spPr>
          <a:xfrm>
            <a:off x="3455876" y="1417849"/>
            <a:ext cx="3581358" cy="5143499"/>
          </a:xfrm>
          <a:prstGeom prst="rect">
            <a:avLst/>
          </a:prstGeom>
        </p:spPr>
      </p:pic>
      <p:sp>
        <p:nvSpPr>
          <p:cNvPr id="5" name="Textfeld 4"/>
          <p:cNvSpPr txBox="1"/>
          <p:nvPr/>
        </p:nvSpPr>
        <p:spPr>
          <a:xfrm>
            <a:off x="3707904" y="5060213"/>
            <a:ext cx="3573735" cy="276999"/>
          </a:xfrm>
          <a:prstGeom prst="rect">
            <a:avLst/>
          </a:prstGeom>
          <a:noFill/>
        </p:spPr>
        <p:txBody>
          <a:bodyPr wrap="none" rtlCol="0">
            <a:spAutoFit/>
          </a:bodyPr>
          <a:lstStyle/>
          <a:p>
            <a:r>
              <a:rPr lang="de-DE" sz="1200" dirty="0" smtClean="0"/>
              <a:t>Schaubild zur Veranschaulichung der Betriebszustände</a:t>
            </a:r>
            <a:endParaRPr lang="de-DE" sz="1200" dirty="0"/>
          </a:p>
        </p:txBody>
      </p:sp>
    </p:spTree>
    <p:extLst>
      <p:ext uri="{BB962C8B-B14F-4D97-AF65-F5344CB8AC3E}">
        <p14:creationId xmlns:p14="http://schemas.microsoft.com/office/powerpoint/2010/main" val="3386275876"/>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Referenzen</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19</a:t>
            </a:fld>
            <a:endParaRPr lang="en-US" sz="1200" dirty="0">
              <a:latin typeface="+mj-lt"/>
            </a:endParaRPr>
          </a:p>
        </p:txBody>
      </p:sp>
      <p:sp>
        <p:nvSpPr>
          <p:cNvPr id="18" name="TextBox 10"/>
          <p:cNvSpPr txBox="1"/>
          <p:nvPr/>
        </p:nvSpPr>
        <p:spPr>
          <a:xfrm>
            <a:off x="2447764" y="1376772"/>
            <a:ext cx="6372708" cy="5016758"/>
          </a:xfrm>
          <a:prstGeom prst="rect">
            <a:avLst/>
          </a:prstGeom>
          <a:noFill/>
        </p:spPr>
        <p:txBody>
          <a:bodyPr wrap="square" rtlCol="0">
            <a:spAutoFit/>
          </a:bodyPr>
          <a:lstStyle/>
          <a:p>
            <a:r>
              <a:rPr lang="de-DE" sz="1600" b="1" dirty="0" smtClean="0"/>
              <a:t>[1] </a:t>
            </a:r>
            <a:r>
              <a:rPr lang="de-DE" sz="1600" dirty="0"/>
              <a:t>Antony, M.,</a:t>
            </a:r>
            <a:r>
              <a:rPr lang="de-DE" sz="1600" dirty="0" err="1"/>
              <a:t>Rowa</a:t>
            </a:r>
            <a:r>
              <a:rPr lang="de-DE" sz="1600" dirty="0"/>
              <a:t>, K..</a:t>
            </a:r>
            <a:r>
              <a:rPr lang="de-DE" sz="1600" i="1" dirty="0" err="1"/>
              <a:t>Overcoming</a:t>
            </a:r>
            <a:r>
              <a:rPr lang="de-DE" sz="1600" i="1" dirty="0"/>
              <a:t> Fear </a:t>
            </a:r>
            <a:r>
              <a:rPr lang="de-DE" sz="1600" i="1" dirty="0" err="1"/>
              <a:t>of</a:t>
            </a:r>
            <a:r>
              <a:rPr lang="de-DE" sz="1600" i="1" dirty="0"/>
              <a:t> Heights: </a:t>
            </a:r>
            <a:r>
              <a:rPr lang="de-DE" sz="1600" i="1" dirty="0" err="1"/>
              <a:t>How</a:t>
            </a:r>
            <a:r>
              <a:rPr lang="de-DE" sz="1600" i="1" dirty="0"/>
              <a:t> </a:t>
            </a:r>
            <a:r>
              <a:rPr lang="de-DE" sz="1600" i="1" dirty="0" err="1"/>
              <a:t>to</a:t>
            </a:r>
            <a:r>
              <a:rPr lang="de-DE" sz="1600" i="1" dirty="0"/>
              <a:t> </a:t>
            </a:r>
            <a:r>
              <a:rPr lang="de-DE" sz="1600" i="1" dirty="0" err="1"/>
              <a:t>Conquer</a:t>
            </a:r>
            <a:r>
              <a:rPr lang="de-DE" sz="1600" i="1" dirty="0"/>
              <a:t> </a:t>
            </a:r>
            <a:r>
              <a:rPr lang="de-DE" sz="1600" i="1" dirty="0" err="1"/>
              <a:t>Acrophobia</a:t>
            </a:r>
            <a:r>
              <a:rPr lang="de-DE" sz="1600" i="1" dirty="0"/>
              <a:t> </a:t>
            </a:r>
            <a:r>
              <a:rPr lang="de-DE" sz="1600" i="1" dirty="0" err="1"/>
              <a:t>and</a:t>
            </a:r>
            <a:r>
              <a:rPr lang="de-DE" sz="1600" i="1" dirty="0"/>
              <a:t> Live a Life </a:t>
            </a:r>
            <a:r>
              <a:rPr lang="de-DE" sz="1600" i="1" dirty="0" err="1"/>
              <a:t>Without</a:t>
            </a:r>
            <a:r>
              <a:rPr lang="de-DE" sz="1600" i="1" dirty="0"/>
              <a:t> Limits I Can Do It. </a:t>
            </a:r>
            <a:r>
              <a:rPr lang="de-DE" sz="1600" dirty="0"/>
              <a:t>New </a:t>
            </a:r>
            <a:r>
              <a:rPr lang="de-DE" sz="1600" dirty="0" err="1"/>
              <a:t>Harbinger</a:t>
            </a:r>
            <a:r>
              <a:rPr lang="de-DE" sz="1600" dirty="0"/>
              <a:t> Publications, 2007</a:t>
            </a:r>
          </a:p>
          <a:p>
            <a:endParaRPr lang="de-DE" sz="1600" b="1" dirty="0" smtClean="0">
              <a:latin typeface="+mj-lt"/>
            </a:endParaRPr>
          </a:p>
          <a:p>
            <a:r>
              <a:rPr lang="de-DE" sz="1600" b="1" dirty="0"/>
              <a:t>[2] </a:t>
            </a:r>
            <a:r>
              <a:rPr lang="de-DE" sz="1600" i="1" dirty="0"/>
              <a:t>HTC VIVE Spezifikationen</a:t>
            </a:r>
            <a:r>
              <a:rPr lang="de-DE" sz="1600" dirty="0"/>
              <a:t>. </a:t>
            </a:r>
            <a:r>
              <a:rPr lang="de-DE" sz="1600" dirty="0">
                <a:hlinkClick r:id="rId5"/>
              </a:rPr>
              <a:t>https://www.vive.com/de/product/#vive-spec</a:t>
            </a:r>
            <a:r>
              <a:rPr lang="de-DE" sz="1600" dirty="0"/>
              <a:t>. Zuletzt besucht 08.01.2018</a:t>
            </a:r>
          </a:p>
          <a:p>
            <a:endParaRPr lang="de-DE" sz="1600" b="1" dirty="0" smtClean="0">
              <a:latin typeface="+mj-lt"/>
            </a:endParaRPr>
          </a:p>
          <a:p>
            <a:r>
              <a:rPr lang="de-DE" sz="1600" b="1" dirty="0" smtClean="0">
                <a:latin typeface="+mj-lt"/>
              </a:rPr>
              <a:t>[</a:t>
            </a:r>
            <a:r>
              <a:rPr lang="de-DE" sz="1600" b="1" dirty="0">
                <a:latin typeface="+mj-lt"/>
              </a:rPr>
              <a:t>3</a:t>
            </a:r>
            <a:r>
              <a:rPr lang="de-DE" sz="1600" b="1" dirty="0" smtClean="0">
                <a:latin typeface="+mj-lt"/>
              </a:rPr>
              <a:t>] </a:t>
            </a:r>
            <a:r>
              <a:rPr lang="de-DE" sz="1600" dirty="0" smtClean="0">
                <a:latin typeface="+mj-lt"/>
              </a:rPr>
              <a:t>Kim, G. : </a:t>
            </a:r>
            <a:r>
              <a:rPr lang="de-DE" sz="1600" i="1" dirty="0" err="1" smtClean="0">
                <a:latin typeface="+mj-lt"/>
              </a:rPr>
              <a:t>Designing</a:t>
            </a:r>
            <a:r>
              <a:rPr lang="de-DE" sz="1600" i="1" dirty="0" smtClean="0">
                <a:latin typeface="+mj-lt"/>
              </a:rPr>
              <a:t> Virtual Reality Systems: The Structured Approach.</a:t>
            </a:r>
          </a:p>
          <a:p>
            <a:r>
              <a:rPr lang="de-DE" sz="1600" i="1" dirty="0" smtClean="0">
                <a:latin typeface="+mj-lt"/>
              </a:rPr>
              <a:t>Springer Science  &amp; Business Media, 2007</a:t>
            </a:r>
          </a:p>
          <a:p>
            <a:endParaRPr lang="de-DE" sz="1600" b="1" dirty="0"/>
          </a:p>
          <a:p>
            <a:r>
              <a:rPr lang="de-DE" sz="1600" b="1" dirty="0" smtClean="0"/>
              <a:t>[4] </a:t>
            </a:r>
            <a:r>
              <a:rPr lang="de-DE" sz="1600" dirty="0"/>
              <a:t>Möller, H.J., Laux, G., Kapfhammer, H.P.. </a:t>
            </a:r>
            <a:r>
              <a:rPr lang="de-DE" sz="1600" i="1" dirty="0"/>
              <a:t>Psychiatrie und Psychotherapie: Band 1: Allgemeine Psychiatrie Band 2: Spezielle Psychiatrie. </a:t>
            </a:r>
            <a:r>
              <a:rPr lang="de-DE" sz="1600" dirty="0"/>
              <a:t>Springer Verlag, Ausgabe 3, 2007</a:t>
            </a:r>
            <a:endParaRPr lang="de-DE" sz="1600" b="1" i="1" dirty="0"/>
          </a:p>
          <a:p>
            <a:endParaRPr lang="de-DE" sz="1600" dirty="0"/>
          </a:p>
          <a:p>
            <a:r>
              <a:rPr lang="de-DE" sz="1600" b="1" dirty="0" smtClean="0">
                <a:latin typeface="+mj-lt"/>
              </a:rPr>
              <a:t>[5]</a:t>
            </a:r>
            <a:r>
              <a:rPr lang="de-DE" sz="1600" dirty="0" smtClean="0">
                <a:latin typeface="+mj-lt"/>
              </a:rPr>
              <a:t> </a:t>
            </a:r>
            <a:r>
              <a:rPr lang="de-DE" sz="1600" dirty="0" err="1" smtClean="0">
                <a:latin typeface="+mj-lt"/>
              </a:rPr>
              <a:t>Wolitzky</a:t>
            </a:r>
            <a:r>
              <a:rPr lang="de-DE" sz="1600" dirty="0" smtClean="0">
                <a:latin typeface="+mj-lt"/>
              </a:rPr>
              <a:t>-Taylor, K.B., Horowitz, J.D., Powers, M.D. und </a:t>
            </a:r>
            <a:r>
              <a:rPr lang="de-DE" sz="1600" dirty="0" err="1" smtClean="0">
                <a:latin typeface="+mj-lt"/>
              </a:rPr>
              <a:t>Telch</a:t>
            </a:r>
            <a:r>
              <a:rPr lang="de-DE" sz="1600" dirty="0" smtClean="0">
                <a:latin typeface="+mj-lt"/>
              </a:rPr>
              <a:t>, M.J. (2008).  </a:t>
            </a:r>
            <a:r>
              <a:rPr lang="de-DE" sz="1600" i="1" dirty="0" smtClean="0">
                <a:latin typeface="+mj-lt"/>
              </a:rPr>
              <a:t>Psychological </a:t>
            </a:r>
            <a:r>
              <a:rPr lang="de-DE" sz="1600" i="1" dirty="0" err="1" smtClean="0">
                <a:latin typeface="+mj-lt"/>
              </a:rPr>
              <a:t>approaches</a:t>
            </a:r>
            <a:r>
              <a:rPr lang="de-DE" sz="1600" i="1" dirty="0" smtClean="0">
                <a:latin typeface="+mj-lt"/>
              </a:rPr>
              <a:t> in </a:t>
            </a:r>
            <a:r>
              <a:rPr lang="de-DE" sz="1600" i="1" dirty="0" err="1" smtClean="0">
                <a:latin typeface="+mj-lt"/>
              </a:rPr>
              <a:t>the</a:t>
            </a:r>
            <a:r>
              <a:rPr lang="de-DE" sz="1600" i="1" dirty="0" smtClean="0">
                <a:latin typeface="+mj-lt"/>
              </a:rPr>
              <a:t> </a:t>
            </a:r>
            <a:r>
              <a:rPr lang="de-DE" sz="1600" i="1" dirty="0" err="1" smtClean="0">
                <a:latin typeface="+mj-lt"/>
              </a:rPr>
              <a:t>treatment</a:t>
            </a:r>
            <a:r>
              <a:rPr lang="de-DE" sz="1600" i="1" dirty="0" smtClean="0">
                <a:latin typeface="+mj-lt"/>
              </a:rPr>
              <a:t> </a:t>
            </a:r>
            <a:r>
              <a:rPr lang="de-DE" sz="1600" i="1" dirty="0" err="1" smtClean="0">
                <a:latin typeface="+mj-lt"/>
              </a:rPr>
              <a:t>of</a:t>
            </a:r>
            <a:r>
              <a:rPr lang="de-DE" sz="1600" i="1" dirty="0" smtClean="0">
                <a:latin typeface="+mj-lt"/>
              </a:rPr>
              <a:t> </a:t>
            </a:r>
            <a:r>
              <a:rPr lang="de-DE" sz="1600" i="1" dirty="0" err="1" smtClean="0">
                <a:latin typeface="+mj-lt"/>
              </a:rPr>
              <a:t>specific</a:t>
            </a:r>
            <a:r>
              <a:rPr lang="de-DE" sz="1600" i="1" dirty="0" smtClean="0">
                <a:latin typeface="+mj-lt"/>
              </a:rPr>
              <a:t> </a:t>
            </a:r>
            <a:r>
              <a:rPr lang="de-DE" sz="1600" i="1" dirty="0" err="1" smtClean="0">
                <a:latin typeface="+mj-lt"/>
              </a:rPr>
              <a:t>phobias</a:t>
            </a:r>
            <a:r>
              <a:rPr lang="de-DE" sz="1600" i="1" dirty="0" smtClean="0">
                <a:latin typeface="+mj-lt"/>
              </a:rPr>
              <a:t>: A meta-analysis.</a:t>
            </a:r>
            <a:r>
              <a:rPr lang="de-DE" sz="1600" dirty="0">
                <a:latin typeface="+mj-lt"/>
              </a:rPr>
              <a:t> </a:t>
            </a:r>
            <a:r>
              <a:rPr lang="de-DE" sz="1600" dirty="0" smtClean="0">
                <a:latin typeface="+mj-lt"/>
              </a:rPr>
              <a:t>Clinical </a:t>
            </a:r>
            <a:r>
              <a:rPr lang="de-DE" sz="1600" dirty="0" err="1" smtClean="0">
                <a:latin typeface="+mj-lt"/>
              </a:rPr>
              <a:t>Psychology</a:t>
            </a:r>
            <a:r>
              <a:rPr lang="de-DE" sz="1600" dirty="0" smtClean="0">
                <a:latin typeface="+mj-lt"/>
              </a:rPr>
              <a:t> Review,28(6), 1021-1037</a:t>
            </a:r>
          </a:p>
          <a:p>
            <a:endParaRPr lang="de-DE" sz="1600" dirty="0" smtClean="0">
              <a:latin typeface="+mj-lt"/>
            </a:endParaRPr>
          </a:p>
          <a:p>
            <a:endParaRPr lang="de-DE" sz="800" b="1" dirty="0" smtClean="0">
              <a:latin typeface="+mj-lt"/>
            </a:endParaRPr>
          </a:p>
          <a:p>
            <a:endParaRPr lang="de-DE" sz="1200" b="1" dirty="0">
              <a:latin typeface="+mj-lt"/>
            </a:endParaRPr>
          </a:p>
          <a:p>
            <a:endParaRPr lang="de-DE" sz="1200" b="1" dirty="0">
              <a:latin typeface="+mj-lt"/>
            </a:endParaRPr>
          </a:p>
        </p:txBody>
      </p:sp>
      <p:pic>
        <p:nvPicPr>
          <p:cNvPr id="23" name="Picture 15"/>
          <p:cNvPicPr>
            <a:picLocks noChangeAspect="1" noChangeArrowheads="1"/>
          </p:cNvPicPr>
          <p:nvPr/>
        </p:nvPicPr>
        <p:blipFill>
          <a:blip r:embed="rId6"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5667295"/>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3"/>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15"/>
          <p:cNvPicPr>
            <a:picLocks noChangeAspect="1" noChangeArrowheads="1"/>
          </p:cNvPicPr>
          <p:nvPr/>
        </p:nvPicPr>
        <p:blipFill>
          <a:blip r:embed="rId4"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1" name="TextBox 6"/>
          <p:cNvSpPr txBox="1"/>
          <p:nvPr/>
        </p:nvSpPr>
        <p:spPr>
          <a:xfrm>
            <a:off x="2303748" y="919149"/>
            <a:ext cx="6588732" cy="830997"/>
          </a:xfrm>
          <a:prstGeom prst="rect">
            <a:avLst/>
          </a:prstGeom>
          <a:noFill/>
        </p:spPr>
        <p:txBody>
          <a:bodyPr wrap="square" rtlCol="0">
            <a:spAutoFit/>
          </a:bodyPr>
          <a:lstStyle/>
          <a:p>
            <a:pPr algn="ctr"/>
            <a:r>
              <a:rPr lang="en-US" sz="2400" dirty="0" err="1" smtClean="0">
                <a:effectLst>
                  <a:outerShdw blurRad="38100" dist="38100" dir="2700000" algn="tl">
                    <a:srgbClr val="000000">
                      <a:alpha val="43137"/>
                    </a:srgbClr>
                  </a:outerShdw>
                </a:effectLst>
                <a:latin typeface="+mj-lt"/>
              </a:rPr>
              <a:t>Standort</a:t>
            </a:r>
            <a:r>
              <a:rPr lang="en-US" sz="2400" dirty="0" smtClean="0">
                <a:effectLst>
                  <a:outerShdw blurRad="38100" dist="38100" dir="2700000" algn="tl">
                    <a:srgbClr val="000000">
                      <a:alpha val="43137"/>
                    </a:srgbClr>
                  </a:outerShdw>
                </a:effectLst>
                <a:latin typeface="+mj-lt"/>
              </a:rPr>
              <a:t> Homburg </a:t>
            </a:r>
          </a:p>
          <a:p>
            <a:pPr algn="ctr"/>
            <a:r>
              <a:rPr lang="en-US" sz="2400" dirty="0" err="1" smtClean="0">
                <a:effectLst>
                  <a:outerShdw blurRad="38100" dist="38100" dir="2700000" algn="tl">
                    <a:srgbClr val="000000">
                      <a:alpha val="43137"/>
                    </a:srgbClr>
                  </a:outerShdw>
                </a:effectLst>
                <a:latin typeface="+mj-lt"/>
              </a:rPr>
              <a:t>Universitätsklinikum</a:t>
            </a:r>
            <a:r>
              <a:rPr lang="en-US" sz="2400" dirty="0" smtClean="0">
                <a:effectLst>
                  <a:outerShdw blurRad="38100" dist="38100" dir="2700000" algn="tl">
                    <a:srgbClr val="000000">
                      <a:alpha val="43137"/>
                    </a:srgbClr>
                  </a:outerShdw>
                </a:effectLst>
                <a:latin typeface="+mj-lt"/>
              </a:rPr>
              <a:t> des </a:t>
            </a:r>
            <a:r>
              <a:rPr lang="en-US" sz="2400" dirty="0" err="1" smtClean="0">
                <a:effectLst>
                  <a:outerShdw blurRad="38100" dist="38100" dir="2700000" algn="tl">
                    <a:srgbClr val="000000">
                      <a:alpha val="43137"/>
                    </a:srgbClr>
                  </a:outerShdw>
                </a:effectLst>
                <a:latin typeface="+mj-lt"/>
              </a:rPr>
              <a:t>Saarlandes</a:t>
            </a:r>
            <a:endParaRPr lang="en-US" sz="2400" dirty="0">
              <a:effectLst>
                <a:outerShdw blurRad="38100" dist="38100" dir="2700000" algn="tl">
                  <a:srgbClr val="000000">
                    <a:alpha val="43137"/>
                  </a:srgbClr>
                </a:outerShdw>
              </a:effectLst>
              <a:latin typeface="+mj-lt"/>
            </a:endParaRPr>
          </a:p>
        </p:txBody>
      </p:sp>
      <p:sp>
        <p:nvSpPr>
          <p:cNvPr id="15" name="TextBox 7"/>
          <p:cNvSpPr txBox="1"/>
          <p:nvPr/>
        </p:nvSpPr>
        <p:spPr>
          <a:xfrm>
            <a:off x="2375756" y="6561347"/>
            <a:ext cx="6588732" cy="276999"/>
          </a:xfrm>
          <a:prstGeom prst="rect">
            <a:avLst/>
          </a:prstGeom>
          <a:noFill/>
        </p:spPr>
        <p:txBody>
          <a:bodyPr wrap="square" rtlCol="0">
            <a:spAutoFit/>
          </a:bodyPr>
          <a:lstStyle/>
          <a:p>
            <a:pPr algn="ctr"/>
            <a:r>
              <a:rPr lang="de-DE" sz="1200" dirty="0" smtClean="0">
                <a:latin typeface="+mj-lt"/>
              </a:rPr>
              <a:t>Dominik Limbach</a:t>
            </a:r>
            <a:endParaRPr lang="en-US" sz="1200" dirty="0">
              <a:latin typeface="+mj-lt"/>
            </a:endParaRPr>
          </a:p>
        </p:txBody>
      </p:sp>
      <p:pic>
        <p:nvPicPr>
          <p:cNvPr id="10" name="Picture 2" descr="C:\Users\Manuel Kohl\Documents\Studium\Masterstudium BMT\SNN-Unit\Site.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48952" y="2096852"/>
            <a:ext cx="6099512" cy="2263312"/>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2</a:t>
            </a:fld>
            <a:endParaRPr lang="en-US" sz="1200" dirty="0">
              <a:latin typeface="+mj-lt"/>
            </a:endParaRPr>
          </a:p>
        </p:txBody>
      </p:sp>
      <p:sp>
        <p:nvSpPr>
          <p:cNvPr id="3" name="Textfeld 2"/>
          <p:cNvSpPr txBox="1"/>
          <p:nvPr/>
        </p:nvSpPr>
        <p:spPr>
          <a:xfrm>
            <a:off x="2673702" y="4670556"/>
            <a:ext cx="5697650" cy="738664"/>
          </a:xfrm>
          <a:prstGeom prst="rect">
            <a:avLst/>
          </a:prstGeom>
          <a:noFill/>
        </p:spPr>
        <p:txBody>
          <a:bodyPr wrap="none" rtlCol="0">
            <a:spAutoFit/>
          </a:bodyPr>
          <a:lstStyle/>
          <a:p>
            <a:pPr algn="ctr"/>
            <a:r>
              <a:rPr lang="de-DE" sz="2400" dirty="0" smtClean="0">
                <a:effectLst>
                  <a:outerShdw blurRad="38100" dist="38100" dir="2700000" algn="tl">
                    <a:srgbClr val="000000">
                      <a:alpha val="43137"/>
                    </a:srgbClr>
                  </a:outerShdw>
                </a:effectLst>
                <a:latin typeface="+mj-lt"/>
              </a:rPr>
              <a:t>VR-Konfrontationstherapie</a:t>
            </a:r>
          </a:p>
          <a:p>
            <a:pPr algn="ctr"/>
            <a:r>
              <a:rPr lang="de-DE" dirty="0" smtClean="0">
                <a:latin typeface="+mj-lt"/>
              </a:rPr>
              <a:t>Behandlung von </a:t>
            </a:r>
            <a:r>
              <a:rPr lang="de-DE" dirty="0" err="1" smtClean="0">
                <a:latin typeface="+mj-lt"/>
              </a:rPr>
              <a:t>Akrophobie</a:t>
            </a:r>
            <a:r>
              <a:rPr lang="de-DE" dirty="0" smtClean="0">
                <a:latin typeface="+mj-lt"/>
              </a:rPr>
              <a:t> in einer virtuellen Umgebung </a:t>
            </a:r>
            <a:endParaRPr lang="de-DE" dirty="0">
              <a:latin typeface="+mj-lt"/>
            </a:endParaRPr>
          </a:p>
        </p:txBody>
      </p:sp>
    </p:spTree>
    <p:extLst>
      <p:ext uri="{BB962C8B-B14F-4D97-AF65-F5344CB8AC3E}">
        <p14:creationId xmlns:p14="http://schemas.microsoft.com/office/powerpoint/2010/main" val="3758320487"/>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3"/>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5"/>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1" name="TextBox 6"/>
          <p:cNvSpPr txBox="1"/>
          <p:nvPr/>
        </p:nvSpPr>
        <p:spPr>
          <a:xfrm>
            <a:off x="2373931" y="3332719"/>
            <a:ext cx="6588732" cy="523220"/>
          </a:xfrm>
          <a:prstGeom prst="rect">
            <a:avLst/>
          </a:prstGeom>
          <a:noFill/>
        </p:spPr>
        <p:txBody>
          <a:bodyPr wrap="square" rtlCol="0">
            <a:spAutoFit/>
          </a:bodyPr>
          <a:lstStyle/>
          <a:p>
            <a:pPr algn="ctr"/>
            <a:r>
              <a:rPr lang="de-DE" sz="2800" dirty="0" smtClean="0">
                <a:effectLst>
                  <a:outerShdw blurRad="38100" dist="38100" dir="2700000" algn="tl">
                    <a:srgbClr val="000000">
                      <a:alpha val="43137"/>
                    </a:srgbClr>
                  </a:outerShdw>
                </a:effectLst>
                <a:latin typeface="+mj-lt"/>
              </a:rPr>
              <a:t>Vielen Dank für Ihre Aufmerksamkeit!</a:t>
            </a:r>
            <a:endParaRPr lang="en-US" sz="2800" dirty="0">
              <a:effectLst>
                <a:outerShdw blurRad="38100" dist="38100" dir="2700000" algn="tl">
                  <a:srgbClr val="000000">
                    <a:alpha val="43137"/>
                  </a:srgbClr>
                </a:outerShdw>
              </a:effectLst>
              <a:latin typeface="+mj-lt"/>
            </a:endParaRPr>
          </a:p>
        </p:txBody>
      </p:sp>
      <p:sp>
        <p:nvSpPr>
          <p:cNvPr id="14"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Presenter</a:t>
            </a:r>
            <a:endParaRPr lang="en-US" sz="1200" dirty="0"/>
          </a:p>
        </p:txBody>
      </p:sp>
      <p:sp>
        <p:nvSpPr>
          <p:cNvPr id="19"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20</a:t>
            </a:fld>
            <a:endParaRPr lang="en-US" sz="1200" dirty="0">
              <a:latin typeface="+mj-lt"/>
            </a:endParaRPr>
          </a:p>
        </p:txBody>
      </p:sp>
      <p:pic>
        <p:nvPicPr>
          <p:cNvPr id="10" name="Picture 2" descr="C:\Users\Manuel Kohl\Documents\Studium\Masterstudium BMT\SNN-Unit\Headline Gradient.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471838"/>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Einleitung</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3</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483768" y="3407509"/>
            <a:ext cx="6372708" cy="3785652"/>
          </a:xfrm>
          <a:prstGeom prst="rect">
            <a:avLst/>
          </a:prstGeom>
          <a:noFill/>
        </p:spPr>
        <p:txBody>
          <a:bodyPr wrap="square" rtlCol="0">
            <a:spAutoFit/>
          </a:bodyPr>
          <a:lstStyle/>
          <a:p>
            <a:pPr algn="just"/>
            <a:r>
              <a:rPr lang="de-DE" sz="2000" b="1" dirty="0" smtClean="0">
                <a:latin typeface="+mj-lt"/>
              </a:rPr>
              <a:t>Spezifische Phobie</a:t>
            </a:r>
          </a:p>
          <a:p>
            <a:pPr algn="just"/>
            <a:endParaRPr lang="de-DE" sz="1600" b="1" dirty="0">
              <a:latin typeface="+mj-lt"/>
            </a:endParaRPr>
          </a:p>
          <a:p>
            <a:pPr algn="just"/>
            <a:r>
              <a:rPr lang="de-DE" dirty="0" smtClean="0"/>
              <a:t>Angsterkrankungen, bei denen die Betroffenen unter extremer </a:t>
            </a:r>
          </a:p>
          <a:p>
            <a:pPr algn="just"/>
            <a:r>
              <a:rPr lang="de-DE" dirty="0" smtClean="0"/>
              <a:t>Furcht</a:t>
            </a:r>
            <a:r>
              <a:rPr lang="de-DE" dirty="0"/>
              <a:t> </a:t>
            </a:r>
            <a:r>
              <a:rPr lang="de-DE" dirty="0" smtClean="0"/>
              <a:t>vor bestimmten Objekten oder Situationen leiden.</a:t>
            </a:r>
          </a:p>
          <a:p>
            <a:pPr algn="just"/>
            <a:endParaRPr lang="de-DE" sz="1600" dirty="0" smtClean="0">
              <a:latin typeface="+mj-lt"/>
            </a:endParaRPr>
          </a:p>
          <a:p>
            <a:pPr algn="just"/>
            <a:r>
              <a:rPr lang="de-DE" sz="1600" dirty="0" smtClean="0">
                <a:latin typeface="+mj-lt"/>
              </a:rPr>
              <a:t>Kernmerkmal der Phobie ist eine strikte Vermeidung der Auslöser.</a:t>
            </a:r>
            <a:endParaRPr lang="de-DE" sz="1600" dirty="0">
              <a:latin typeface="+mj-lt"/>
            </a:endParaRPr>
          </a:p>
          <a:p>
            <a:pPr algn="just"/>
            <a:endParaRPr lang="de-DE" sz="1600" dirty="0" smtClean="0">
              <a:latin typeface="+mj-lt"/>
            </a:endParaRPr>
          </a:p>
          <a:p>
            <a:pPr algn="just"/>
            <a:endParaRPr lang="de-DE" sz="1600" dirty="0">
              <a:latin typeface="+mj-lt"/>
            </a:endParaRPr>
          </a:p>
          <a:p>
            <a:pPr algn="just"/>
            <a:endParaRPr lang="de-DE" sz="1600" dirty="0" smtClean="0">
              <a:latin typeface="+mj-lt"/>
            </a:endParaRPr>
          </a:p>
          <a:p>
            <a:pPr algn="just"/>
            <a:endParaRPr lang="de-DE" sz="1600" dirty="0" smtClean="0">
              <a:latin typeface="+mj-lt"/>
            </a:endParaRPr>
          </a:p>
          <a:p>
            <a:pPr algn="just"/>
            <a:endParaRPr lang="de-DE" sz="2000" dirty="0">
              <a:latin typeface="+mj-lt"/>
            </a:endParaRPr>
          </a:p>
          <a:p>
            <a:pPr algn="just"/>
            <a:endParaRPr lang="de-DE" sz="2000" dirty="0" smtClean="0">
              <a:latin typeface="+mj-lt"/>
            </a:endParaRPr>
          </a:p>
          <a:p>
            <a:pPr algn="just"/>
            <a:endParaRPr lang="de-DE" sz="1600" b="1" dirty="0">
              <a:latin typeface="+mj-lt"/>
            </a:endParaRPr>
          </a:p>
          <a:p>
            <a:pPr algn="just"/>
            <a:endParaRPr lang="de-DE" sz="1600" b="1" dirty="0" smtClean="0">
              <a:latin typeface="+mj-lt"/>
            </a:endParaRPr>
          </a:p>
        </p:txBody>
      </p:sp>
      <p:sp>
        <p:nvSpPr>
          <p:cNvPr id="14" name="TextBox 10"/>
          <p:cNvSpPr txBox="1"/>
          <p:nvPr/>
        </p:nvSpPr>
        <p:spPr>
          <a:xfrm>
            <a:off x="2483768" y="1273984"/>
            <a:ext cx="6372708" cy="1754326"/>
          </a:xfrm>
          <a:prstGeom prst="rect">
            <a:avLst/>
          </a:prstGeom>
          <a:noFill/>
        </p:spPr>
        <p:txBody>
          <a:bodyPr wrap="square" rtlCol="0">
            <a:spAutoFit/>
          </a:bodyPr>
          <a:lstStyle/>
          <a:p>
            <a:pPr algn="just"/>
            <a:r>
              <a:rPr lang="de-DE" sz="2000" b="1" dirty="0" err="1" smtClean="0">
                <a:latin typeface="+mj-lt"/>
              </a:rPr>
              <a:t>Akrophobie</a:t>
            </a:r>
            <a:endParaRPr lang="de-DE" sz="2000" b="1" dirty="0" smtClean="0">
              <a:latin typeface="+mj-lt"/>
            </a:endParaRPr>
          </a:p>
          <a:p>
            <a:pPr algn="just"/>
            <a:endParaRPr lang="de-DE" sz="1600" dirty="0"/>
          </a:p>
          <a:p>
            <a:pPr algn="just"/>
            <a:r>
              <a:rPr lang="de-DE" dirty="0"/>
              <a:t>Unter der </a:t>
            </a:r>
            <a:r>
              <a:rPr lang="de-DE" dirty="0" err="1"/>
              <a:t>Akrophobie</a:t>
            </a:r>
            <a:r>
              <a:rPr lang="de-DE" dirty="0"/>
              <a:t> versteht man eine übertriebene,</a:t>
            </a:r>
          </a:p>
          <a:p>
            <a:pPr algn="just"/>
            <a:r>
              <a:rPr lang="de-DE" dirty="0"/>
              <a:t>unbegründete und anhaltende Angststörung vor Höhen.</a:t>
            </a:r>
          </a:p>
          <a:p>
            <a:pPr algn="just"/>
            <a:endParaRPr lang="de-DE" b="1" dirty="0"/>
          </a:p>
          <a:p>
            <a:pPr algn="just"/>
            <a:r>
              <a:rPr lang="de-DE" dirty="0" smtClean="0"/>
              <a:t>Synonyme</a:t>
            </a:r>
            <a:r>
              <a:rPr lang="de-DE" dirty="0"/>
              <a:t>: Höhenangst, </a:t>
            </a:r>
            <a:r>
              <a:rPr lang="de-DE" dirty="0" err="1"/>
              <a:t>Altophobie</a:t>
            </a:r>
            <a:r>
              <a:rPr lang="de-DE" dirty="0"/>
              <a:t>, </a:t>
            </a:r>
            <a:r>
              <a:rPr lang="de-DE" dirty="0" err="1" smtClean="0"/>
              <a:t>Hypsophobie</a:t>
            </a:r>
            <a:endParaRPr lang="de-DE" dirty="0" smtClean="0"/>
          </a:p>
        </p:txBody>
      </p:sp>
    </p:spTree>
    <p:extLst>
      <p:ext uri="{BB962C8B-B14F-4D97-AF65-F5344CB8AC3E}">
        <p14:creationId xmlns:p14="http://schemas.microsoft.com/office/powerpoint/2010/main" val="1774428215"/>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Einleitung</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4</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483768" y="1285594"/>
            <a:ext cx="6372708" cy="4801314"/>
          </a:xfrm>
          <a:prstGeom prst="rect">
            <a:avLst/>
          </a:prstGeom>
          <a:noFill/>
        </p:spPr>
        <p:txBody>
          <a:bodyPr wrap="square" rtlCol="0">
            <a:spAutoFit/>
          </a:bodyPr>
          <a:lstStyle/>
          <a:p>
            <a:pPr algn="just"/>
            <a:r>
              <a:rPr lang="de-DE" sz="2000" b="1" dirty="0" smtClean="0"/>
              <a:t>Entstehung</a:t>
            </a:r>
            <a:endParaRPr lang="de-DE" sz="2000" b="1" dirty="0"/>
          </a:p>
          <a:p>
            <a:pPr algn="just"/>
            <a:endParaRPr lang="de-DE" b="1" dirty="0"/>
          </a:p>
          <a:p>
            <a:pPr algn="just"/>
            <a:r>
              <a:rPr lang="de-DE" dirty="0" smtClean="0"/>
              <a:t>Beschrieben durch das Zweifaktorenmodell der Entstehung von Angst und Vermeidung nach </a:t>
            </a:r>
            <a:r>
              <a:rPr lang="de-DE" dirty="0" err="1" smtClean="0"/>
              <a:t>Mowrer</a:t>
            </a:r>
            <a:r>
              <a:rPr lang="de-DE" dirty="0" smtClean="0"/>
              <a:t>(1947)</a:t>
            </a:r>
          </a:p>
          <a:p>
            <a:pPr algn="just"/>
            <a:endParaRPr lang="de-DE" dirty="0"/>
          </a:p>
          <a:p>
            <a:pPr marL="285750" indent="-285750" algn="just">
              <a:buFont typeface="Wingdings" panose="05000000000000000000" pitchFamily="2" charset="2"/>
              <a:buChar char="§"/>
            </a:pPr>
            <a:r>
              <a:rPr lang="de-DE" dirty="0" smtClean="0"/>
              <a:t>Extremes Angsterlebnis auf unbedingten Stimulus (UCS)</a:t>
            </a:r>
          </a:p>
          <a:p>
            <a:pPr marL="285750" indent="-285750" algn="just">
              <a:buFont typeface="Wingdings" panose="05000000000000000000" pitchFamily="2" charset="2"/>
              <a:buChar char="§"/>
            </a:pPr>
            <a:endParaRPr lang="de-DE" dirty="0" smtClean="0"/>
          </a:p>
          <a:p>
            <a:pPr marL="285750" indent="-285750" algn="just">
              <a:buFont typeface="Wingdings" panose="05000000000000000000" pitchFamily="2" charset="2"/>
              <a:buChar char="§"/>
            </a:pPr>
            <a:r>
              <a:rPr lang="de-DE" dirty="0" smtClean="0"/>
              <a:t>Unbedingte Reaktion (UCR) mit Paniksymptomatik</a:t>
            </a:r>
          </a:p>
          <a:p>
            <a:pPr marL="285750" indent="-285750" algn="just">
              <a:buFont typeface="Wingdings" panose="05000000000000000000" pitchFamily="2" charset="2"/>
              <a:buChar char="§"/>
            </a:pPr>
            <a:endParaRPr lang="de-DE" dirty="0" smtClean="0"/>
          </a:p>
          <a:p>
            <a:pPr marL="285750" indent="-285750" algn="just">
              <a:buFont typeface="Wingdings" panose="05000000000000000000" pitchFamily="2" charset="2"/>
              <a:buChar char="§"/>
            </a:pPr>
            <a:r>
              <a:rPr lang="de-DE" dirty="0" err="1" smtClean="0"/>
              <a:t>Phobophobie</a:t>
            </a:r>
            <a:endParaRPr lang="de-DE" dirty="0" smtClean="0"/>
          </a:p>
          <a:p>
            <a:pPr marL="285750" indent="-285750" algn="just">
              <a:buFont typeface="Wingdings" panose="05000000000000000000" pitchFamily="2" charset="2"/>
              <a:buChar char="§"/>
            </a:pPr>
            <a:endParaRPr lang="de-DE" dirty="0" smtClean="0"/>
          </a:p>
          <a:p>
            <a:pPr marL="285750" indent="-285750" algn="just">
              <a:buFont typeface="Wingdings" panose="05000000000000000000" pitchFamily="2" charset="2"/>
              <a:buChar char="§"/>
            </a:pPr>
            <a:r>
              <a:rPr lang="de-DE" dirty="0" smtClean="0"/>
              <a:t>Vermeidungsverhalten</a:t>
            </a:r>
          </a:p>
          <a:p>
            <a:pPr marL="285750" indent="-285750" algn="just">
              <a:buFont typeface="Wingdings" panose="05000000000000000000" pitchFamily="2" charset="2"/>
              <a:buChar char="§"/>
            </a:pPr>
            <a:endParaRPr lang="de-DE" dirty="0" smtClean="0"/>
          </a:p>
          <a:p>
            <a:pPr marL="285750" indent="-285750" algn="just">
              <a:buFont typeface="Wingdings" panose="05000000000000000000" pitchFamily="2" charset="2"/>
              <a:buChar char="§"/>
            </a:pPr>
            <a:r>
              <a:rPr lang="de-DE" dirty="0" smtClean="0"/>
              <a:t>Angstgeneralisierung</a:t>
            </a:r>
          </a:p>
          <a:p>
            <a:pPr marL="285750" indent="-285750" algn="just">
              <a:buFont typeface="Wingdings" panose="05000000000000000000" pitchFamily="2" charset="2"/>
              <a:buChar char="§"/>
            </a:pPr>
            <a:endParaRPr lang="de-DE" dirty="0" smtClean="0"/>
          </a:p>
          <a:p>
            <a:pPr marL="285750" indent="-285750" algn="just">
              <a:buFont typeface="Wingdings" panose="05000000000000000000" pitchFamily="2" charset="2"/>
              <a:buChar char="§"/>
            </a:pPr>
            <a:r>
              <a:rPr lang="de-DE" dirty="0" smtClean="0"/>
              <a:t>Lebensumstellung</a:t>
            </a:r>
          </a:p>
          <a:p>
            <a:pPr algn="just"/>
            <a:endParaRPr lang="de-DE" sz="1600" i="1" dirty="0" smtClean="0"/>
          </a:p>
        </p:txBody>
      </p:sp>
    </p:spTree>
    <p:extLst>
      <p:ext uri="{BB962C8B-B14F-4D97-AF65-F5344CB8AC3E}">
        <p14:creationId xmlns:p14="http://schemas.microsoft.com/office/powerpoint/2010/main" val="1434582422"/>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Einleitung</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5</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2" name="Textfeld 1"/>
          <p:cNvSpPr txBox="1"/>
          <p:nvPr/>
        </p:nvSpPr>
        <p:spPr>
          <a:xfrm>
            <a:off x="2555776" y="1268760"/>
            <a:ext cx="3511859" cy="4555093"/>
          </a:xfrm>
          <a:prstGeom prst="rect">
            <a:avLst/>
          </a:prstGeom>
          <a:noFill/>
        </p:spPr>
        <p:txBody>
          <a:bodyPr wrap="none" rtlCol="0">
            <a:spAutoFit/>
          </a:bodyPr>
          <a:lstStyle/>
          <a:p>
            <a:r>
              <a:rPr lang="de-DE" sz="2000" b="1" dirty="0" smtClean="0">
                <a:latin typeface="+mj-lt"/>
              </a:rPr>
              <a:t>Auslöser</a:t>
            </a:r>
          </a:p>
          <a:p>
            <a:endParaRPr lang="de-DE" sz="2000" b="1" dirty="0" smtClean="0">
              <a:latin typeface="+mj-lt"/>
            </a:endParaRPr>
          </a:p>
          <a:p>
            <a:pPr marL="285750" indent="-285750">
              <a:buFont typeface="Wingdings" panose="05000000000000000000" pitchFamily="2" charset="2"/>
              <a:buChar char="§"/>
            </a:pPr>
            <a:r>
              <a:rPr lang="de-DE" dirty="0" smtClean="0"/>
              <a:t>Situationen und Objekte</a:t>
            </a:r>
          </a:p>
          <a:p>
            <a:pPr marL="285750" indent="-285750">
              <a:buFont typeface="Wingdings" panose="05000000000000000000" pitchFamily="2" charset="2"/>
              <a:buChar char="§"/>
            </a:pPr>
            <a:endParaRPr lang="de-DE" dirty="0" smtClean="0"/>
          </a:p>
          <a:p>
            <a:pPr marL="285750" indent="-285750">
              <a:buFont typeface="Wingdings" panose="05000000000000000000" pitchFamily="2" charset="2"/>
              <a:buChar char="§"/>
            </a:pPr>
            <a:r>
              <a:rPr lang="de-DE" dirty="0" smtClean="0"/>
              <a:t>Erinnerungen und Assoziationen</a:t>
            </a:r>
          </a:p>
          <a:p>
            <a:endParaRPr lang="de-DE" dirty="0" smtClean="0"/>
          </a:p>
          <a:p>
            <a:endParaRPr lang="de-DE" sz="1600" dirty="0">
              <a:latin typeface="+mj-lt"/>
            </a:endParaRPr>
          </a:p>
          <a:p>
            <a:r>
              <a:rPr lang="de-DE" sz="2000" b="1" dirty="0" smtClean="0">
                <a:latin typeface="+mj-lt"/>
              </a:rPr>
              <a:t>Symptome</a:t>
            </a:r>
          </a:p>
          <a:p>
            <a:endParaRPr lang="de-DE" sz="1600" dirty="0">
              <a:latin typeface="+mj-lt"/>
            </a:endParaRPr>
          </a:p>
          <a:p>
            <a:pPr marL="285750" indent="-285750">
              <a:buFont typeface="Wingdings" panose="05000000000000000000" pitchFamily="2" charset="2"/>
              <a:buChar char="§"/>
            </a:pPr>
            <a:r>
              <a:rPr lang="de-DE" dirty="0" smtClean="0"/>
              <a:t>Dyspnoe / Hyperventilation</a:t>
            </a:r>
          </a:p>
          <a:p>
            <a:pPr marL="285750" indent="-285750">
              <a:buFont typeface="Wingdings" panose="05000000000000000000" pitchFamily="2" charset="2"/>
              <a:buChar char="§"/>
            </a:pPr>
            <a:endParaRPr lang="de-DE" dirty="0"/>
          </a:p>
          <a:p>
            <a:pPr marL="285750" indent="-285750">
              <a:buFont typeface="Wingdings" panose="05000000000000000000" pitchFamily="2" charset="2"/>
              <a:buChar char="§"/>
            </a:pPr>
            <a:r>
              <a:rPr lang="de-DE" dirty="0" smtClean="0"/>
              <a:t>Tachykardie</a:t>
            </a:r>
          </a:p>
          <a:p>
            <a:pPr marL="285750" indent="-285750">
              <a:buFont typeface="Wingdings" panose="05000000000000000000" pitchFamily="2" charset="2"/>
              <a:buChar char="§"/>
            </a:pPr>
            <a:endParaRPr lang="de-DE" dirty="0"/>
          </a:p>
          <a:p>
            <a:pPr marL="285750" indent="-285750">
              <a:buFont typeface="Wingdings" panose="05000000000000000000" pitchFamily="2" charset="2"/>
              <a:buChar char="§"/>
            </a:pPr>
            <a:r>
              <a:rPr lang="de-DE" dirty="0" smtClean="0"/>
              <a:t>Schwindel / Benommenheit</a:t>
            </a:r>
          </a:p>
          <a:p>
            <a:pPr marL="285750" indent="-285750">
              <a:buFont typeface="Wingdings" panose="05000000000000000000" pitchFamily="2" charset="2"/>
              <a:buChar char="§"/>
            </a:pPr>
            <a:endParaRPr lang="de-DE" dirty="0"/>
          </a:p>
          <a:p>
            <a:pPr marL="285750" indent="-285750">
              <a:buFont typeface="Wingdings" panose="05000000000000000000" pitchFamily="2" charset="2"/>
              <a:buChar char="§"/>
            </a:pPr>
            <a:r>
              <a:rPr lang="de-DE" dirty="0" smtClean="0"/>
              <a:t>Übelkeit / Schweißausbrüche</a:t>
            </a:r>
            <a:endParaRPr lang="de-DE" dirty="0"/>
          </a:p>
        </p:txBody>
      </p:sp>
    </p:spTree>
    <p:extLst>
      <p:ext uri="{BB962C8B-B14F-4D97-AF65-F5344CB8AC3E}">
        <p14:creationId xmlns:p14="http://schemas.microsoft.com/office/powerpoint/2010/main" val="1759062167"/>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Konfrontationstherapie</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6</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p:cNvSpPr txBox="1"/>
          <p:nvPr/>
        </p:nvSpPr>
        <p:spPr>
          <a:xfrm>
            <a:off x="2593886" y="1401738"/>
            <a:ext cx="6190582" cy="3847207"/>
          </a:xfrm>
          <a:prstGeom prst="rect">
            <a:avLst/>
          </a:prstGeom>
          <a:noFill/>
        </p:spPr>
        <p:txBody>
          <a:bodyPr wrap="square" rtlCol="0">
            <a:spAutoFit/>
          </a:bodyPr>
          <a:lstStyle/>
          <a:p>
            <a:pPr algn="just"/>
            <a:endParaRPr lang="de-DE" sz="2000" b="1" dirty="0"/>
          </a:p>
          <a:p>
            <a:pPr marL="342900" indent="-342900" algn="just">
              <a:buFont typeface="Wingdings" panose="05000000000000000000" pitchFamily="2" charset="2"/>
              <a:buChar char="§"/>
            </a:pPr>
            <a:r>
              <a:rPr lang="de-DE" sz="2000" dirty="0" smtClean="0"/>
              <a:t>besonders effektiv bei spezifischen Phobien </a:t>
            </a:r>
          </a:p>
          <a:p>
            <a:pPr algn="just"/>
            <a:r>
              <a:rPr lang="de-DE" sz="2000" dirty="0"/>
              <a:t> </a:t>
            </a:r>
            <a:r>
              <a:rPr lang="de-DE" sz="2000" dirty="0" smtClean="0"/>
              <a:t>     (</a:t>
            </a:r>
            <a:r>
              <a:rPr lang="de-DE" sz="2000" dirty="0" err="1" smtClean="0"/>
              <a:t>Wolitzky</a:t>
            </a:r>
            <a:r>
              <a:rPr lang="de-DE" sz="2000" dirty="0" smtClean="0"/>
              <a:t>-Taylor et al. 2008)</a:t>
            </a:r>
          </a:p>
          <a:p>
            <a:pPr marL="342900" indent="-342900" algn="just">
              <a:buFont typeface="Wingdings" panose="05000000000000000000" pitchFamily="2" charset="2"/>
              <a:buChar char="§"/>
            </a:pPr>
            <a:endParaRPr lang="de-DE" sz="2000" dirty="0" smtClean="0"/>
          </a:p>
          <a:p>
            <a:pPr marL="342900" indent="-342900" algn="just">
              <a:buFont typeface="Wingdings" panose="05000000000000000000" pitchFamily="2" charset="2"/>
              <a:buChar char="§"/>
            </a:pPr>
            <a:r>
              <a:rPr lang="de-DE" sz="2000" dirty="0" smtClean="0"/>
              <a:t>Ziel der Therapie ist die Verminderung des</a:t>
            </a:r>
          </a:p>
          <a:p>
            <a:pPr algn="just"/>
            <a:r>
              <a:rPr lang="de-DE" sz="2000" dirty="0" smtClean="0"/>
              <a:t>      Vermeidungsverhaltens des Betroffenen</a:t>
            </a:r>
          </a:p>
          <a:p>
            <a:pPr algn="just"/>
            <a:endParaRPr lang="de-DE" sz="2000" dirty="0" smtClean="0"/>
          </a:p>
          <a:p>
            <a:pPr marL="285750" indent="-285750">
              <a:buFont typeface="Wingdings" panose="05000000000000000000" pitchFamily="2" charset="2"/>
              <a:buChar char="§"/>
            </a:pPr>
            <a:r>
              <a:rPr lang="de-DE" sz="2000" dirty="0" smtClean="0"/>
              <a:t>Schrittweise </a:t>
            </a:r>
            <a:r>
              <a:rPr lang="de-DE" sz="2000" dirty="0"/>
              <a:t>Konfrontation mit dem Angstauslöser in einer kontrollierten Umgebung</a:t>
            </a:r>
          </a:p>
          <a:p>
            <a:pPr marL="285750" indent="-285750">
              <a:buFont typeface="Wingdings" panose="05000000000000000000" pitchFamily="2" charset="2"/>
              <a:buChar char="§"/>
            </a:pPr>
            <a:endParaRPr lang="de-DE" sz="1600" dirty="0" smtClean="0">
              <a:latin typeface="+mj-lt"/>
            </a:endParaRPr>
          </a:p>
          <a:p>
            <a:pPr algn="just"/>
            <a:endParaRPr lang="de-DE" sz="1600" dirty="0"/>
          </a:p>
          <a:p>
            <a:pPr algn="just"/>
            <a:endParaRPr lang="de-DE" sz="1600" i="1" dirty="0"/>
          </a:p>
          <a:p>
            <a:pPr algn="just"/>
            <a:endParaRPr lang="de-DE" sz="1600" i="1" dirty="0" smtClean="0"/>
          </a:p>
        </p:txBody>
      </p:sp>
    </p:spTree>
    <p:extLst>
      <p:ext uri="{BB962C8B-B14F-4D97-AF65-F5344CB8AC3E}">
        <p14:creationId xmlns:p14="http://schemas.microsoft.com/office/powerpoint/2010/main" val="3281605704"/>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4331"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System</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7</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pic>
        <p:nvPicPr>
          <p:cNvPr id="2" name="Grafik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743908" y="1016732"/>
            <a:ext cx="3859630" cy="2412268"/>
          </a:xfrm>
          <a:prstGeom prst="rect">
            <a:avLst/>
          </a:prstGeom>
        </p:spPr>
      </p:pic>
      <p:pic>
        <p:nvPicPr>
          <p:cNvPr id="3" name="Grafik 2"/>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267747" y="3483006"/>
            <a:ext cx="3384373" cy="2538280"/>
          </a:xfrm>
          <a:prstGeom prst="rect">
            <a:avLst/>
          </a:prstGeom>
        </p:spPr>
      </p:pic>
      <p:pic>
        <p:nvPicPr>
          <p:cNvPr id="4" name="Grafik 3"/>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5688124" y="3483006"/>
            <a:ext cx="3384375" cy="2538282"/>
          </a:xfrm>
          <a:prstGeom prst="rect">
            <a:avLst/>
          </a:prstGeom>
        </p:spPr>
      </p:pic>
    </p:spTree>
    <p:extLst>
      <p:ext uri="{BB962C8B-B14F-4D97-AF65-F5344CB8AC3E}">
        <p14:creationId xmlns:p14="http://schemas.microsoft.com/office/powerpoint/2010/main" val="2969349452"/>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75756" y="246130"/>
            <a:ext cx="6588732" cy="369332"/>
          </a:xfrm>
          <a:prstGeom prst="rect">
            <a:avLst/>
          </a:prstGeom>
          <a:noFill/>
        </p:spPr>
        <p:txBody>
          <a:bodyPr wrap="square" rtlCol="0">
            <a:spAutoFit/>
          </a:bodyPr>
          <a:lstStyle/>
          <a:p>
            <a:pPr algn="ctr"/>
            <a:r>
              <a:rPr lang="de-DE" dirty="0" smtClean="0">
                <a:latin typeface="+mj-lt"/>
              </a:rPr>
              <a:t>Bestandteile des virtuellen Systems</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8</a:t>
            </a:fld>
            <a:endParaRPr lang="en-US" sz="12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0"/>
          <p:cNvSpPr txBox="1"/>
          <p:nvPr/>
        </p:nvSpPr>
        <p:spPr>
          <a:xfrm>
            <a:off x="2519772" y="1304764"/>
            <a:ext cx="6372708" cy="4462760"/>
          </a:xfrm>
          <a:prstGeom prst="rect">
            <a:avLst/>
          </a:prstGeom>
          <a:noFill/>
        </p:spPr>
        <p:txBody>
          <a:bodyPr wrap="square" rtlCol="0">
            <a:spAutoFit/>
          </a:bodyPr>
          <a:lstStyle/>
          <a:p>
            <a:r>
              <a:rPr lang="de-DE" sz="2000" b="1" dirty="0" smtClean="0">
                <a:latin typeface="+mj-lt"/>
              </a:rPr>
              <a:t>Sensorische Ausgabegeräte</a:t>
            </a:r>
          </a:p>
          <a:p>
            <a:endParaRPr lang="de-DE" sz="1600" b="1" dirty="0">
              <a:latin typeface="+mj-lt"/>
            </a:endParaRPr>
          </a:p>
          <a:p>
            <a:pPr marL="342900" indent="-342900">
              <a:buFont typeface="Wingdings" panose="05000000000000000000" pitchFamily="2" charset="2"/>
              <a:buChar char="§"/>
            </a:pPr>
            <a:r>
              <a:rPr lang="de-DE" dirty="0" smtClean="0"/>
              <a:t>Head-</a:t>
            </a:r>
            <a:r>
              <a:rPr lang="de-DE" dirty="0" err="1"/>
              <a:t>M</a:t>
            </a:r>
            <a:r>
              <a:rPr lang="de-DE" dirty="0" err="1" smtClean="0"/>
              <a:t>ounted</a:t>
            </a:r>
            <a:r>
              <a:rPr lang="de-DE" dirty="0" smtClean="0"/>
              <a:t> Display (HMD)</a:t>
            </a:r>
          </a:p>
          <a:p>
            <a:pPr marL="342900" indent="-342900">
              <a:buFont typeface="Wingdings" panose="05000000000000000000" pitchFamily="2" charset="2"/>
              <a:buChar char="§"/>
            </a:pPr>
            <a:endParaRPr lang="de-DE" dirty="0" smtClean="0"/>
          </a:p>
          <a:p>
            <a:pPr marL="342900" indent="-342900">
              <a:buFont typeface="Wingdings" panose="05000000000000000000" pitchFamily="2" charset="2"/>
              <a:buChar char="§"/>
            </a:pPr>
            <a:r>
              <a:rPr lang="de-DE" dirty="0" smtClean="0"/>
              <a:t>Kopfhörer</a:t>
            </a:r>
          </a:p>
          <a:p>
            <a:endParaRPr lang="de-DE" sz="1600" dirty="0">
              <a:latin typeface="+mj-lt"/>
            </a:endParaRPr>
          </a:p>
          <a:p>
            <a:r>
              <a:rPr lang="de-DE" sz="2000" b="1" dirty="0" smtClean="0">
                <a:latin typeface="+mj-lt"/>
              </a:rPr>
              <a:t>Sensoren</a:t>
            </a:r>
          </a:p>
          <a:p>
            <a:endParaRPr lang="de-DE" sz="1600" b="1" dirty="0" smtClean="0">
              <a:latin typeface="+mj-lt"/>
            </a:endParaRPr>
          </a:p>
          <a:p>
            <a:pPr marL="285750" indent="-285750">
              <a:buFont typeface="Wingdings" panose="05000000000000000000" pitchFamily="2" charset="2"/>
              <a:buChar char="§"/>
            </a:pPr>
            <a:r>
              <a:rPr lang="de-DE" dirty="0" err="1" smtClean="0"/>
              <a:t>Lighthouse</a:t>
            </a:r>
            <a:r>
              <a:rPr lang="de-DE" dirty="0" smtClean="0"/>
              <a:t> – System</a:t>
            </a:r>
          </a:p>
          <a:p>
            <a:pPr marL="285750" indent="-285750">
              <a:buFont typeface="Wingdings" panose="05000000000000000000" pitchFamily="2" charset="2"/>
              <a:buChar char="§"/>
            </a:pPr>
            <a:endParaRPr lang="de-DE" dirty="0" smtClean="0"/>
          </a:p>
          <a:p>
            <a:pPr marL="285750" indent="-285750">
              <a:buFont typeface="Wingdings" panose="05000000000000000000" pitchFamily="2" charset="2"/>
              <a:buChar char="§"/>
            </a:pPr>
            <a:r>
              <a:rPr lang="de-DE" dirty="0" smtClean="0"/>
              <a:t>Gyrometer </a:t>
            </a:r>
          </a:p>
          <a:p>
            <a:pPr marL="285750" indent="-285750">
              <a:buFont typeface="Wingdings" panose="05000000000000000000" pitchFamily="2" charset="2"/>
              <a:buChar char="§"/>
            </a:pPr>
            <a:endParaRPr lang="de-DE" dirty="0" smtClean="0"/>
          </a:p>
          <a:p>
            <a:pPr marL="285750" indent="-285750">
              <a:buFont typeface="Wingdings" panose="05000000000000000000" pitchFamily="2" charset="2"/>
              <a:buChar char="§"/>
            </a:pPr>
            <a:r>
              <a:rPr lang="de-DE" dirty="0" smtClean="0"/>
              <a:t>Beschleunigungssensor</a:t>
            </a:r>
          </a:p>
          <a:p>
            <a:pPr marL="342900" indent="-342900">
              <a:buFont typeface="Wingdings" panose="05000000000000000000" pitchFamily="2" charset="2"/>
              <a:buChar char="§"/>
            </a:pPr>
            <a:endParaRPr lang="de-DE" sz="1600" dirty="0" smtClean="0">
              <a:latin typeface="+mj-lt"/>
            </a:endParaRPr>
          </a:p>
          <a:p>
            <a:r>
              <a:rPr lang="de-DE" sz="2000" b="1" dirty="0" smtClean="0">
                <a:latin typeface="+mj-lt"/>
              </a:rPr>
              <a:t>Computer / Software</a:t>
            </a:r>
          </a:p>
          <a:p>
            <a:endParaRPr lang="de-DE" sz="1600" dirty="0" smtClean="0">
              <a:latin typeface="+mj-lt"/>
            </a:endParaRPr>
          </a:p>
        </p:txBody>
      </p:sp>
    </p:spTree>
    <p:extLst>
      <p:ext uri="{BB962C8B-B14F-4D97-AF65-F5344CB8AC3E}">
        <p14:creationId xmlns:p14="http://schemas.microsoft.com/office/powerpoint/2010/main" val="2271883777"/>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Manuel Kohl\Documents\Studium\Masterstudium BMT\SNN-Unit\Headline Gradien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3822" y="541185"/>
            <a:ext cx="6910177" cy="475547"/>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3"/>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2283" y="0"/>
            <a:ext cx="2236107" cy="6858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81698" y="6561348"/>
            <a:ext cx="1944216" cy="276999"/>
          </a:xfrm>
          <a:prstGeom prst="rect">
            <a:avLst/>
          </a:prstGeom>
          <a:noFill/>
        </p:spPr>
        <p:txBody>
          <a:bodyPr wrap="square" rtlCol="0">
            <a:spAutoFit/>
          </a:bodyPr>
          <a:lstStyle/>
          <a:p>
            <a:pPr algn="ctr"/>
            <a:fld id="{C7802092-4E43-4E19-9D69-7F4FE07C0985}" type="datetime1">
              <a:rPr lang="de-DE" sz="1200" smtClean="0">
                <a:latin typeface="+mj-lt"/>
              </a:rPr>
              <a:t>10.01.2018</a:t>
            </a:fld>
            <a:endParaRPr lang="en-US" sz="1200" dirty="0">
              <a:latin typeface="+mj-lt"/>
            </a:endParaRPr>
          </a:p>
        </p:txBody>
      </p:sp>
      <p:sp>
        <p:nvSpPr>
          <p:cNvPr id="12" name="TextBox 7"/>
          <p:cNvSpPr txBox="1"/>
          <p:nvPr/>
        </p:nvSpPr>
        <p:spPr>
          <a:xfrm>
            <a:off x="2375756" y="6561346"/>
            <a:ext cx="6588732" cy="276999"/>
          </a:xfrm>
          <a:prstGeom prst="rect">
            <a:avLst/>
          </a:prstGeom>
          <a:noFill/>
        </p:spPr>
        <p:txBody>
          <a:bodyPr wrap="square" rtlCol="0">
            <a:spAutoFit/>
          </a:bodyPr>
          <a:lstStyle/>
          <a:p>
            <a:pPr algn="ctr"/>
            <a:r>
              <a:rPr lang="en-US" sz="1200" dirty="0" smtClean="0"/>
              <a:t>Dominik </a:t>
            </a:r>
            <a:r>
              <a:rPr lang="en-US" sz="1200" dirty="0" err="1" smtClean="0"/>
              <a:t>Limbach</a:t>
            </a:r>
            <a:endParaRPr lang="en-US" sz="1200" dirty="0"/>
          </a:p>
        </p:txBody>
      </p:sp>
      <p:sp>
        <p:nvSpPr>
          <p:cNvPr id="15" name="TextBox 9"/>
          <p:cNvSpPr txBox="1"/>
          <p:nvPr/>
        </p:nvSpPr>
        <p:spPr>
          <a:xfrm>
            <a:off x="2394544" y="246130"/>
            <a:ext cx="6588732" cy="369332"/>
          </a:xfrm>
          <a:prstGeom prst="rect">
            <a:avLst/>
          </a:prstGeom>
          <a:noFill/>
        </p:spPr>
        <p:txBody>
          <a:bodyPr wrap="square" rtlCol="0">
            <a:spAutoFit/>
          </a:bodyPr>
          <a:lstStyle/>
          <a:p>
            <a:pPr algn="ctr"/>
            <a:r>
              <a:rPr lang="de-DE" dirty="0" smtClean="0">
                <a:latin typeface="+mj-lt"/>
              </a:rPr>
              <a:t>Ziel der Studie</a:t>
            </a:r>
          </a:p>
        </p:txBody>
      </p:sp>
      <p:sp>
        <p:nvSpPr>
          <p:cNvPr id="13" name="TextBox 8"/>
          <p:cNvSpPr txBox="1"/>
          <p:nvPr/>
        </p:nvSpPr>
        <p:spPr>
          <a:xfrm>
            <a:off x="8171486" y="6581001"/>
            <a:ext cx="684990" cy="276999"/>
          </a:xfrm>
          <a:prstGeom prst="rect">
            <a:avLst/>
          </a:prstGeom>
          <a:noFill/>
        </p:spPr>
        <p:txBody>
          <a:bodyPr wrap="square" rtlCol="0">
            <a:spAutoFit/>
          </a:bodyPr>
          <a:lstStyle/>
          <a:p>
            <a:pPr algn="r"/>
            <a:fld id="{CDB4A2A5-F484-412B-BD54-24FAE11DA875}" type="slidenum">
              <a:rPr lang="de-DE" sz="1200" smtClean="0">
                <a:latin typeface="+mj-lt"/>
              </a:rPr>
              <a:pPr algn="r"/>
              <a:t>9</a:t>
            </a:fld>
            <a:endParaRPr lang="en-US" sz="1200" dirty="0">
              <a:latin typeface="+mj-lt"/>
            </a:endParaRPr>
          </a:p>
        </p:txBody>
      </p:sp>
      <p:sp>
        <p:nvSpPr>
          <p:cNvPr id="18" name="TextBox 10"/>
          <p:cNvSpPr txBox="1"/>
          <p:nvPr/>
        </p:nvSpPr>
        <p:spPr>
          <a:xfrm>
            <a:off x="2447764" y="1736812"/>
            <a:ext cx="6372708" cy="2923877"/>
          </a:xfrm>
          <a:prstGeom prst="rect">
            <a:avLst/>
          </a:prstGeom>
          <a:noFill/>
        </p:spPr>
        <p:txBody>
          <a:bodyPr wrap="square" rtlCol="0">
            <a:spAutoFit/>
          </a:bodyPr>
          <a:lstStyle/>
          <a:p>
            <a:pPr marL="342900" indent="-342900">
              <a:buFont typeface="Wingdings" panose="05000000000000000000" pitchFamily="2" charset="2"/>
              <a:buChar char="§"/>
            </a:pPr>
            <a:r>
              <a:rPr lang="de-DE" dirty="0"/>
              <a:t>Entwurf einer geeigneten virtuellen Umgebung zur </a:t>
            </a:r>
          </a:p>
          <a:p>
            <a:r>
              <a:rPr lang="de-DE" dirty="0"/>
              <a:t>      Durchführung der Therapie</a:t>
            </a:r>
          </a:p>
          <a:p>
            <a:endParaRPr lang="de-DE" dirty="0" smtClean="0"/>
          </a:p>
          <a:p>
            <a:pPr marL="342900" indent="-342900">
              <a:buFont typeface="Wingdings" panose="05000000000000000000" pitchFamily="2" charset="2"/>
              <a:buChar char="§"/>
            </a:pPr>
            <a:r>
              <a:rPr lang="de-DE" dirty="0" smtClean="0"/>
              <a:t>Kann Höhenangst mithilfe der virtuellen Realität geheilt werden?</a:t>
            </a:r>
          </a:p>
          <a:p>
            <a:endParaRPr lang="de-DE" dirty="0">
              <a:latin typeface="+mj-lt"/>
            </a:endParaRPr>
          </a:p>
          <a:p>
            <a:pPr marL="342900" indent="-342900">
              <a:buFont typeface="Wingdings" panose="05000000000000000000" pitchFamily="2" charset="2"/>
              <a:buChar char="§"/>
            </a:pPr>
            <a:r>
              <a:rPr lang="de-DE" dirty="0" smtClean="0">
                <a:latin typeface="+mj-lt"/>
              </a:rPr>
              <a:t>Wie gut ist die VR-Therapie im Vergleich zur herkömmlichen Therapie? </a:t>
            </a:r>
          </a:p>
          <a:p>
            <a:pPr marL="342900" indent="-342900">
              <a:buFont typeface="Wingdings" panose="05000000000000000000" pitchFamily="2" charset="2"/>
              <a:buChar char="§"/>
            </a:pPr>
            <a:endParaRPr lang="de-DE" sz="2000" b="1" dirty="0">
              <a:latin typeface="+mj-lt"/>
            </a:endParaRPr>
          </a:p>
          <a:p>
            <a:endParaRPr lang="de-DE" sz="2000" dirty="0">
              <a:latin typeface="+mj-lt"/>
            </a:endParaRPr>
          </a:p>
        </p:txBody>
      </p:sp>
      <p:pic>
        <p:nvPicPr>
          <p:cNvPr id="23" name="Picture 15"/>
          <p:cNvPicPr>
            <a:picLocks noChangeAspect="1" noChangeArrowheads="1"/>
          </p:cNvPicPr>
          <p:nvPr/>
        </p:nvPicPr>
        <p:blipFill>
          <a:blip r:embed="rId5" cstate="print">
            <a:extLst>
              <a:ext uri="{28A0092B-C50C-407E-A947-70E740481C1C}">
                <a14:useLocalDpi xmlns:a14="http://schemas.microsoft.com/office/drawing/2010/main" val="0"/>
              </a:ext>
            </a:extLst>
          </a:blip>
          <a:stretch>
            <a:fillRect/>
          </a:stretch>
        </p:blipFill>
        <p:spPr bwMode="auto">
          <a:xfrm>
            <a:off x="323528" y="260648"/>
            <a:ext cx="1481818" cy="13405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5820865"/>
      </p:ext>
    </p:extLst>
  </p:cSld>
  <p:clrMapOvr>
    <a:masterClrMapping/>
  </p:clrMapOvr>
  <mc:AlternateContent xmlns:mc="http://schemas.openxmlformats.org/markup-compatibility/2006" xmlns:p14="http://schemas.microsoft.com/office/powerpoint/2010/main">
    <mc:Choice Requires="p14">
      <p:transition p14:dur="100">
        <p:fade/>
      </p:transition>
    </mc:Choice>
    <mc:Fallback xmlns="">
      <p:transition>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1298</Words>
  <Application>Microsoft Office PowerPoint</Application>
  <PresentationFormat>Bildschirmpräsentation (4:3)</PresentationFormat>
  <Paragraphs>325</Paragraphs>
  <Slides>20</Slides>
  <Notes>19</Notes>
  <HiddenSlides>6</HiddenSlides>
  <MMClips>0</MMClips>
  <ScaleCrop>false</ScaleCrop>
  <HeadingPairs>
    <vt:vector size="4" baseType="variant">
      <vt:variant>
        <vt:lpstr>Design</vt:lpstr>
      </vt:variant>
      <vt:variant>
        <vt:i4>1</vt:i4>
      </vt:variant>
      <vt:variant>
        <vt:lpstr>Folientitel</vt:lpstr>
      </vt:variant>
      <vt:variant>
        <vt:i4>20</vt:i4>
      </vt:variant>
    </vt:vector>
  </HeadingPairs>
  <TitlesOfParts>
    <vt:vector size="21" baseType="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Manuel Kohl</dc:creator>
  <cp:lastModifiedBy>Dominik</cp:lastModifiedBy>
  <cp:revision>393</cp:revision>
  <cp:lastPrinted>2011-11-21T14:56:06Z</cp:lastPrinted>
  <dcterms:created xsi:type="dcterms:W3CDTF">2011-11-02T18:36:29Z</dcterms:created>
  <dcterms:modified xsi:type="dcterms:W3CDTF">2018-01-10T21:33:18Z</dcterms:modified>
</cp:coreProperties>
</file>

<file path=docProps/thumbnail.jpeg>
</file>